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9" r:id="rId2"/>
    <p:sldId id="261" r:id="rId3"/>
    <p:sldId id="262" r:id="rId4"/>
    <p:sldId id="271" r:id="rId5"/>
    <p:sldId id="270" r:id="rId6"/>
    <p:sldId id="263" r:id="rId7"/>
    <p:sldId id="264" r:id="rId8"/>
    <p:sldId id="257" r:id="rId9"/>
    <p:sldId id="259" r:id="rId10"/>
    <p:sldId id="260" r:id="rId11"/>
    <p:sldId id="258" r:id="rId12"/>
    <p:sldId id="272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11" dt="2020-09-12T17:08:07.9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9"/>
    <p:restoredTop sz="95404"/>
  </p:normalViewPr>
  <p:slideViewPr>
    <p:cSldViewPr snapToGrid="0" snapToObjects="1" showGuides="1">
      <p:cViewPr varScale="1">
        <p:scale>
          <a:sx n="119" d="100"/>
          <a:sy n="119" d="100"/>
        </p:scale>
        <p:origin x="7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58FCD-F4ED-3D43-99DC-EE92C439B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9481" y="295836"/>
            <a:ext cx="5136355" cy="898136"/>
          </a:xfrm>
        </p:spPr>
        <p:txBody>
          <a:bodyPr>
            <a:normAutofit fontScale="90000"/>
          </a:bodyPr>
          <a:lstStyle/>
          <a:p>
            <a:r>
              <a:rPr lang="en-NO" dirty="0">
                <a:latin typeface="Nyala" panose="02000504070300020003" pitchFamily="2" charset="0"/>
              </a:rPr>
              <a:t>1</a:t>
            </a:r>
            <a:r>
              <a:rPr lang="en-NO" dirty="0"/>
              <a:t>ይ መልእኽቲ ዮሃንስ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FE8F1-CD01-064D-8844-D1838F6E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165" y="1032735"/>
            <a:ext cx="11173610" cy="14814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NO" sz="4100" dirty="0"/>
              <a:t>መን እዩ ዮሃንስ</a:t>
            </a:r>
            <a:r>
              <a:rPr lang="en-NO" sz="2800" dirty="0"/>
              <a:t>፡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NO" sz="2800" dirty="0"/>
              <a:t>ሕጂ ሽማግለ ወዲ </a:t>
            </a:r>
            <a:r>
              <a:rPr lang="en-NO" sz="2800" u="sng" dirty="0"/>
              <a:t>ዘብዴዎስ</a:t>
            </a:r>
            <a:r>
              <a:rPr lang="en-NO" sz="2800" dirty="0"/>
              <a:t> ሓው ያዕቆብ ደቂ ነጎዳ </a:t>
            </a:r>
            <a:r>
              <a:rPr lang="en-NO" sz="2800" u="sng" dirty="0"/>
              <a:t>ዝንኣሰ</a:t>
            </a:r>
            <a:r>
              <a:rPr lang="en-NO" sz="2800" dirty="0"/>
              <a:t> ኣብ ጊዜ ጻውዒት ዝኣረገ ክመውት ከሎ ገፋፍ ዓሳ ካብ ገሊላ ብምኽንያት ሙያኡ ፍልጠት  ከተማ ዝነብሮ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0F5CEFC-2B15-324A-B325-23C099D70DD4}"/>
              </a:ext>
            </a:extLst>
          </p:cNvPr>
          <p:cNvSpPr txBox="1">
            <a:spLocks/>
          </p:cNvSpPr>
          <p:nvPr/>
        </p:nvSpPr>
        <p:spPr>
          <a:xfrm>
            <a:off x="0" y="2514146"/>
            <a:ext cx="12192000" cy="313361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O" sz="4100" dirty="0">
                <a:solidFill>
                  <a:srgbClr val="C00000"/>
                </a:solidFill>
              </a:rPr>
              <a:t>4 መሰረታዊ ሓቅታት ከተማ ኤፌሶን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NO" sz="2800" dirty="0"/>
              <a:t>ሀ. ክርስትና ጳውሎስ ካብ ዝምስርታ እናተወራረሰ </a:t>
            </a:r>
            <a:r>
              <a:rPr lang="en-NO" sz="2800" b="1" u="sng" dirty="0"/>
              <a:t>ሳልሳይ</a:t>
            </a:r>
            <a:r>
              <a:rPr lang="en-NO" sz="2800" dirty="0"/>
              <a:t> ወለዶ በጺሑ ~</a:t>
            </a:r>
            <a:r>
              <a:rPr lang="en-NO" sz="2800" dirty="0">
                <a:solidFill>
                  <a:srgbClr val="C00000"/>
                </a:solidFill>
              </a:rPr>
              <a:t>ቀዳመይቲ ፍቕሪ ዝሒላ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NO" sz="2800" dirty="0"/>
              <a:t>ለ. ቀዳሞት ክርስትያናት ካብ ዓለም ፍሉያት ~</a:t>
            </a:r>
            <a:r>
              <a:rPr lang="en-NO" sz="2800" dirty="0">
                <a:solidFill>
                  <a:srgbClr val="C00000"/>
                </a:solidFill>
              </a:rPr>
              <a:t>ሓድሽ ወለዶ ግና ድሑራት ከይብሃሉ ክሓፍሩ ምጅማር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NO" sz="2800" dirty="0"/>
              <a:t>ሐ. ካብ ደገ ዝመጽእ ስደት ኣይነበረን ~ </a:t>
            </a:r>
            <a:r>
              <a:rPr lang="en-NO" sz="2800" dirty="0">
                <a:solidFill>
                  <a:srgbClr val="C00000"/>
                </a:solidFill>
              </a:rPr>
              <a:t>ውሽጢ ውሽጢ ዘድክምን ዝመሽምሽን ምህሮ በዲህዎም</a:t>
            </a:r>
          </a:p>
          <a:p>
            <a:pPr marL="457200" indent="-457200" algn="ctr">
              <a:buFont typeface="Wingdings" pitchFamily="2" charset="2"/>
              <a:buChar char="Ø"/>
            </a:pPr>
            <a:r>
              <a:rPr lang="en-NO" sz="2800" dirty="0"/>
              <a:t>መ. ፍልስፍና ጽርኣውያን </a:t>
            </a:r>
            <a:r>
              <a:rPr lang="am-ET" sz="3200" dirty="0"/>
              <a:t>ኤጲቁሬዎስን እስጦይኮስን</a:t>
            </a:r>
            <a:r>
              <a:rPr lang="en-NO" sz="3200" dirty="0"/>
              <a:t> </a:t>
            </a:r>
            <a:r>
              <a:rPr lang="en-NO" sz="2400" dirty="0">
                <a:latin typeface="Nyala" panose="02000504070300020003" pitchFamily="2" charset="0"/>
              </a:rPr>
              <a:t>(ግብ.17፡18)</a:t>
            </a:r>
            <a:r>
              <a:rPr lang="am-ET" sz="2400" dirty="0">
                <a:latin typeface="Nyala" panose="02000504070300020003" pitchFamily="2" charset="0"/>
              </a:rPr>
              <a:t>  </a:t>
            </a:r>
            <a:r>
              <a:rPr lang="en-NO" sz="2800" dirty="0"/>
              <a:t>~</a:t>
            </a:r>
            <a:r>
              <a:rPr lang="en-NO" sz="2800" dirty="0">
                <a:solidFill>
                  <a:srgbClr val="C00000"/>
                </a:solidFill>
              </a:rPr>
              <a:t>ግኖስቲሳውነት</a:t>
            </a:r>
          </a:p>
          <a:p>
            <a:pPr algn="ctr"/>
            <a:r>
              <a:rPr lang="en-GB" dirty="0"/>
              <a:t>.</a:t>
            </a:r>
            <a:endParaRPr lang="en-NO" sz="2800" dirty="0"/>
          </a:p>
        </p:txBody>
      </p:sp>
    </p:spTree>
    <p:extLst>
      <p:ext uri="{BB962C8B-B14F-4D97-AF65-F5344CB8AC3E}">
        <p14:creationId xmlns:p14="http://schemas.microsoft.com/office/powerpoint/2010/main" val="1591856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77AD0-11AE-174C-A6B3-AC13A9F9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193803"/>
            <a:ext cx="9796836" cy="1110561"/>
          </a:xfrm>
        </p:spPr>
        <p:txBody>
          <a:bodyPr>
            <a:normAutofit/>
          </a:bodyPr>
          <a:lstStyle/>
          <a:p>
            <a:pPr algn="ctr"/>
            <a:r>
              <a:rPr lang="en-NO" sz="5400" dirty="0">
                <a:latin typeface="Nyala" panose="02000504070300020003" pitchFamily="2" charset="0"/>
              </a:rPr>
              <a:t>1ይ </a:t>
            </a:r>
            <a:r>
              <a:rPr lang="en-NO" sz="5400" dirty="0"/>
              <a:t>መልእኽቲ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EFBDA-3205-C54C-BB5C-935C5DE14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1116106"/>
            <a:ext cx="11815482" cy="28642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O" dirty="0"/>
          </a:p>
          <a:p>
            <a:r>
              <a:rPr lang="en-NO" sz="3800" dirty="0"/>
              <a:t>       ፍቕሪ እዩ							          ከም እተፈቀርኩም ፍለጡ</a:t>
            </a:r>
          </a:p>
          <a:p>
            <a:r>
              <a:rPr lang="en-NO" sz="3800" dirty="0"/>
              <a:t>       ብርሃን እዩ									   ኣብ ብርሃን ተመላላሱ</a:t>
            </a:r>
          </a:p>
          <a:p>
            <a:r>
              <a:rPr lang="en-NO" sz="3800" dirty="0"/>
              <a:t>       ህይወት እዩ									   ብህይወት ባህ ይበልኩም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7175FB-DB12-7C48-8C48-50A06971B88E}"/>
              </a:ext>
            </a:extLst>
          </p:cNvPr>
          <p:cNvGrpSpPr/>
          <p:nvPr/>
        </p:nvGrpSpPr>
        <p:grpSpPr>
          <a:xfrm>
            <a:off x="1210236" y="4915937"/>
            <a:ext cx="3186953" cy="1310937"/>
            <a:chOff x="880782" y="1600200"/>
            <a:chExt cx="1385047" cy="1694329"/>
          </a:xfrm>
        </p:grpSpPr>
        <p:sp>
          <p:nvSpPr>
            <p:cNvPr id="4" name="Doughnut 3">
              <a:extLst>
                <a:ext uri="{FF2B5EF4-FFF2-40B4-BE49-F238E27FC236}">
                  <a16:creationId xmlns:a16="http://schemas.microsoft.com/office/drawing/2014/main" id="{A5D1D8B7-690D-1849-9030-91541024A301}"/>
                </a:ext>
              </a:extLst>
            </p:cNvPr>
            <p:cNvSpPr/>
            <p:nvPr/>
          </p:nvSpPr>
          <p:spPr>
            <a:xfrm>
              <a:off x="927848" y="1600200"/>
              <a:ext cx="1223681" cy="1694329"/>
            </a:xfrm>
            <a:prstGeom prst="donut">
              <a:avLst>
                <a:gd name="adj" fmla="val 103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8A84294-05C9-B24B-981D-E4089C89617F}"/>
                </a:ext>
              </a:extLst>
            </p:cNvPr>
            <p:cNvSpPr txBox="1"/>
            <p:nvPr/>
          </p:nvSpPr>
          <p:spPr>
            <a:xfrm>
              <a:off x="880782" y="2021952"/>
              <a:ext cx="1385047" cy="91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sz="4000" b="1" dirty="0">
                  <a:solidFill>
                    <a:schemeClr val="accent1">
                      <a:lumMod val="75000"/>
                    </a:schemeClr>
                  </a:solidFill>
                </a:rPr>
                <a:t>ኣምላኽ</a:t>
              </a:r>
              <a:endParaRPr lang="en-NO" sz="32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DE5B594-E9A4-2848-B4EC-8013A8626AC7}"/>
              </a:ext>
            </a:extLst>
          </p:cNvPr>
          <p:cNvSpPr txBox="1"/>
          <p:nvPr/>
        </p:nvSpPr>
        <p:spPr>
          <a:xfrm>
            <a:off x="5113572" y="1765002"/>
            <a:ext cx="1730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8000" dirty="0">
                <a:solidFill>
                  <a:schemeClr val="accent1">
                    <a:lumMod val="75000"/>
                  </a:schemeClr>
                </a:solidFill>
              </a:rPr>
              <a:t>እሞ</a:t>
            </a:r>
            <a:endParaRPr lang="en-NO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EB6B7782-1C96-0647-8899-8A3F1146F146}"/>
              </a:ext>
            </a:extLst>
          </p:cNvPr>
          <p:cNvSpPr/>
          <p:nvPr/>
        </p:nvSpPr>
        <p:spPr>
          <a:xfrm>
            <a:off x="3926541" y="1411942"/>
            <a:ext cx="1344706" cy="2111187"/>
          </a:xfrm>
          <a:prstGeom prst="rightBrace">
            <a:avLst>
              <a:gd name="adj1" fmla="val 37333"/>
              <a:gd name="adj2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622BAABA-9889-334F-8CE2-0E37163969B1}"/>
              </a:ext>
            </a:extLst>
          </p:cNvPr>
          <p:cNvSpPr/>
          <p:nvPr/>
        </p:nvSpPr>
        <p:spPr>
          <a:xfrm rot="10800000">
            <a:off x="6600264" y="1411942"/>
            <a:ext cx="1344706" cy="2111187"/>
          </a:xfrm>
          <a:prstGeom prst="rightBrace">
            <a:avLst>
              <a:gd name="adj1" fmla="val 37333"/>
              <a:gd name="adj2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34401C1-0283-184A-AA8D-53AB51BF9D86}"/>
              </a:ext>
            </a:extLst>
          </p:cNvPr>
          <p:cNvGrpSpPr/>
          <p:nvPr/>
        </p:nvGrpSpPr>
        <p:grpSpPr>
          <a:xfrm>
            <a:off x="8296395" y="4940729"/>
            <a:ext cx="2685369" cy="1310938"/>
            <a:chOff x="927848" y="1600200"/>
            <a:chExt cx="1223681" cy="1694329"/>
          </a:xfrm>
        </p:grpSpPr>
        <p:sp>
          <p:nvSpPr>
            <p:cNvPr id="11" name="Doughnut 10">
              <a:extLst>
                <a:ext uri="{FF2B5EF4-FFF2-40B4-BE49-F238E27FC236}">
                  <a16:creationId xmlns:a16="http://schemas.microsoft.com/office/drawing/2014/main" id="{D1BDA4FC-28C7-4546-91F5-9F5454398CFE}"/>
                </a:ext>
              </a:extLst>
            </p:cNvPr>
            <p:cNvSpPr/>
            <p:nvPr/>
          </p:nvSpPr>
          <p:spPr>
            <a:xfrm>
              <a:off x="927848" y="1600200"/>
              <a:ext cx="1223681" cy="1694329"/>
            </a:xfrm>
            <a:prstGeom prst="donut">
              <a:avLst>
                <a:gd name="adj" fmla="val 1034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O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8071624-D5CD-E342-9652-71C0D34627F9}"/>
                </a:ext>
              </a:extLst>
            </p:cNvPr>
            <p:cNvSpPr txBox="1"/>
            <p:nvPr/>
          </p:nvSpPr>
          <p:spPr>
            <a:xfrm>
              <a:off x="1085709" y="1954859"/>
              <a:ext cx="975192" cy="9944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O" sz="4400" b="1" dirty="0">
                  <a:solidFill>
                    <a:schemeClr val="accent1">
                      <a:lumMod val="75000"/>
                    </a:schemeClr>
                  </a:solidFill>
                </a:rPr>
                <a:t>ውሉድ</a:t>
              </a:r>
              <a:endParaRPr lang="en-NO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Pentagon 12">
            <a:extLst>
              <a:ext uri="{FF2B5EF4-FFF2-40B4-BE49-F238E27FC236}">
                <a16:creationId xmlns:a16="http://schemas.microsoft.com/office/drawing/2014/main" id="{68B6517F-46E5-C648-A739-18B0E62A5D95}"/>
              </a:ext>
            </a:extLst>
          </p:cNvPr>
          <p:cNvSpPr/>
          <p:nvPr/>
        </p:nvSpPr>
        <p:spPr>
          <a:xfrm rot="10800000">
            <a:off x="10673800" y="674316"/>
            <a:ext cx="1344705" cy="38996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Pentagon 13">
            <a:extLst>
              <a:ext uri="{FF2B5EF4-FFF2-40B4-BE49-F238E27FC236}">
                <a16:creationId xmlns:a16="http://schemas.microsoft.com/office/drawing/2014/main" id="{C8D82106-9C13-0E49-99EF-E4A54F2E58DE}"/>
              </a:ext>
            </a:extLst>
          </p:cNvPr>
          <p:cNvSpPr/>
          <p:nvPr/>
        </p:nvSpPr>
        <p:spPr>
          <a:xfrm rot="16200000">
            <a:off x="2054008" y="4073394"/>
            <a:ext cx="1344705" cy="38996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7A5D8FD7-6A0B-EF4F-BD5A-D9BADA2F7217}"/>
              </a:ext>
            </a:extLst>
          </p:cNvPr>
          <p:cNvSpPr/>
          <p:nvPr/>
        </p:nvSpPr>
        <p:spPr>
          <a:xfrm rot="16200000">
            <a:off x="9040498" y="4062795"/>
            <a:ext cx="1344705" cy="38996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8271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0B466-BA46-EB4C-93DC-3D7A00C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182" y="215459"/>
            <a:ext cx="8911687" cy="1028621"/>
          </a:xfrm>
        </p:spPr>
        <p:txBody>
          <a:bodyPr>
            <a:normAutofit/>
          </a:bodyPr>
          <a:lstStyle/>
          <a:p>
            <a:pPr algn="ctr"/>
            <a:r>
              <a:rPr lang="en-NO" sz="5400" dirty="0">
                <a:latin typeface="Nyala" panose="02000504070300020003" pitchFamily="2" charset="0"/>
              </a:rPr>
              <a:t>1ይ </a:t>
            </a:r>
            <a:r>
              <a:rPr lang="en-NO" sz="5400" dirty="0"/>
              <a:t>መልእኽቲ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50DC6-9EB5-9B44-99E9-A77F37BB6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77" y="1382884"/>
            <a:ext cx="11672046" cy="4401670"/>
          </a:xfrm>
        </p:spPr>
        <p:txBody>
          <a:bodyPr/>
          <a:lstStyle/>
          <a:p>
            <a:pPr marL="0" indent="0" algn="ctr">
              <a:buNone/>
            </a:pPr>
            <a:r>
              <a:rPr lang="en-NO" dirty="0"/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8C57532-B520-394A-B46C-B7F2FE6AA919}"/>
              </a:ext>
            </a:extLst>
          </p:cNvPr>
          <p:cNvSpPr/>
          <p:nvPr/>
        </p:nvSpPr>
        <p:spPr>
          <a:xfrm>
            <a:off x="1165045" y="2426494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dirty="0">
                <a:solidFill>
                  <a:srgbClr val="FFFF00"/>
                </a:solidFill>
              </a:rPr>
              <a:t>ተዛረብቲ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D457620-67B8-9D44-9FCD-C61D0F28CA74}"/>
              </a:ext>
            </a:extLst>
          </p:cNvPr>
          <p:cNvSpPr/>
          <p:nvPr/>
        </p:nvSpPr>
        <p:spPr>
          <a:xfrm>
            <a:off x="3918890" y="2411505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solidFill>
                  <a:srgbClr val="FFFF00"/>
                </a:solidFill>
              </a:rPr>
              <a:t>ጠለምቲ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75486D2-EA5B-8949-86E4-AB81D9C142C4}"/>
              </a:ext>
            </a:extLst>
          </p:cNvPr>
          <p:cNvSpPr/>
          <p:nvPr/>
        </p:nvSpPr>
        <p:spPr>
          <a:xfrm>
            <a:off x="6632689" y="2431446"/>
            <a:ext cx="1921190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dirty="0">
                <a:solidFill>
                  <a:srgbClr val="FFFF00"/>
                </a:solidFill>
              </a:rPr>
              <a:t>መምሰልቲ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6D607A0-08EB-1748-A890-04BF50E0D071}"/>
              </a:ext>
            </a:extLst>
          </p:cNvPr>
          <p:cNvSpPr/>
          <p:nvPr/>
        </p:nvSpPr>
        <p:spPr>
          <a:xfrm>
            <a:off x="9438753" y="2457102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000" dirty="0">
                <a:solidFill>
                  <a:srgbClr val="FFFF00"/>
                </a:solidFill>
              </a:rPr>
              <a:t>መምህራን ሓሶት</a:t>
            </a: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885F29AB-482F-874E-BCBE-4DE55F67E688}"/>
              </a:ext>
            </a:extLst>
          </p:cNvPr>
          <p:cNvSpPr/>
          <p:nvPr/>
        </p:nvSpPr>
        <p:spPr>
          <a:xfrm>
            <a:off x="1239837" y="4454530"/>
            <a:ext cx="1666741" cy="64545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b="1" dirty="0">
                <a:solidFill>
                  <a:schemeClr val="tx1"/>
                </a:solidFill>
                <a:latin typeface="Nyala" panose="02000504070300020003" pitchFamily="2" charset="0"/>
              </a:rPr>
              <a:t>1፡1--2፡14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7D9343C9-3A42-7E4B-9847-A38615CFDB8F}"/>
              </a:ext>
            </a:extLst>
          </p:cNvPr>
          <p:cNvSpPr/>
          <p:nvPr/>
        </p:nvSpPr>
        <p:spPr>
          <a:xfrm>
            <a:off x="3904352" y="4486062"/>
            <a:ext cx="1757592" cy="66524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>
              <a:solidFill>
                <a:schemeClr val="tx1"/>
              </a:solidFill>
            </a:endParaRPr>
          </a:p>
          <a:p>
            <a:pPr algn="ctr"/>
            <a:r>
              <a:rPr lang="en-NO" sz="2800" b="1" dirty="0">
                <a:solidFill>
                  <a:schemeClr val="tx1"/>
                </a:solidFill>
                <a:latin typeface="Nyala" panose="02000504070300020003" pitchFamily="2" charset="0"/>
              </a:rPr>
              <a:t>2 ፡15 -- 25</a:t>
            </a:r>
          </a:p>
          <a:p>
            <a:pPr algn="ctr"/>
            <a:endParaRPr lang="en-NO" dirty="0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EA33C584-DADF-D74D-920D-ACE22F57F0ED}"/>
              </a:ext>
            </a:extLst>
          </p:cNvPr>
          <p:cNvSpPr/>
          <p:nvPr/>
        </p:nvSpPr>
        <p:spPr>
          <a:xfrm>
            <a:off x="6848910" y="4426554"/>
            <a:ext cx="1757592" cy="64545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b="1" dirty="0">
                <a:solidFill>
                  <a:schemeClr val="tx1"/>
                </a:solidFill>
                <a:latin typeface="Nyala" panose="02000504070300020003" pitchFamily="2" charset="0"/>
              </a:rPr>
              <a:t>ምዕራፍ 3</a:t>
            </a: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8D2E183A-52E1-734A-AC76-0C7594462FBD}"/>
              </a:ext>
            </a:extLst>
          </p:cNvPr>
          <p:cNvSpPr/>
          <p:nvPr/>
        </p:nvSpPr>
        <p:spPr>
          <a:xfrm>
            <a:off x="9589073" y="4474471"/>
            <a:ext cx="1757592" cy="645459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b="1" dirty="0">
                <a:solidFill>
                  <a:schemeClr val="tx1"/>
                </a:solidFill>
                <a:latin typeface="Nyala" panose="02000504070300020003" pitchFamily="2" charset="0"/>
              </a:rPr>
              <a:t>ምዕ. 4 ን 5</a:t>
            </a: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DB0F02DE-A120-9640-83AF-4E4B7BEA8573}"/>
              </a:ext>
            </a:extLst>
          </p:cNvPr>
          <p:cNvSpPr/>
          <p:nvPr/>
        </p:nvSpPr>
        <p:spPr>
          <a:xfrm rot="10800000">
            <a:off x="1513489" y="3272116"/>
            <a:ext cx="1079435" cy="1182413"/>
          </a:xfrm>
          <a:prstGeom prst="triangle">
            <a:avLst>
              <a:gd name="adj" fmla="val 51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0D67A7AC-62DE-514A-85F3-EFEE1C1816AE}"/>
              </a:ext>
            </a:extLst>
          </p:cNvPr>
          <p:cNvSpPr/>
          <p:nvPr/>
        </p:nvSpPr>
        <p:spPr>
          <a:xfrm rot="10800000">
            <a:off x="4305661" y="3292058"/>
            <a:ext cx="1079435" cy="1182413"/>
          </a:xfrm>
          <a:prstGeom prst="triangle">
            <a:avLst>
              <a:gd name="adj" fmla="val 51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BD973487-9CFF-4E46-9DAB-3DC0A4201843}"/>
              </a:ext>
            </a:extLst>
          </p:cNvPr>
          <p:cNvSpPr/>
          <p:nvPr/>
        </p:nvSpPr>
        <p:spPr>
          <a:xfrm rot="10800000">
            <a:off x="7097833" y="3312000"/>
            <a:ext cx="1079435" cy="1182413"/>
          </a:xfrm>
          <a:prstGeom prst="triangle">
            <a:avLst>
              <a:gd name="adj" fmla="val 51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AD113318-2505-714D-9A2D-372D2CCCC47F}"/>
              </a:ext>
            </a:extLst>
          </p:cNvPr>
          <p:cNvSpPr/>
          <p:nvPr/>
        </p:nvSpPr>
        <p:spPr>
          <a:xfrm rot="10800000">
            <a:off x="9890005" y="3331942"/>
            <a:ext cx="1079435" cy="1182413"/>
          </a:xfrm>
          <a:prstGeom prst="triangle">
            <a:avLst>
              <a:gd name="adj" fmla="val 51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71F117-EB75-0B45-8ED6-181F07FB89F6}"/>
              </a:ext>
            </a:extLst>
          </p:cNvPr>
          <p:cNvSpPr/>
          <p:nvPr/>
        </p:nvSpPr>
        <p:spPr>
          <a:xfrm>
            <a:off x="1110929" y="1237886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solidFill>
                  <a:srgbClr val="FFFF00"/>
                </a:solidFill>
              </a:rPr>
              <a:t>እንተበልና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1CFD974-591A-844B-9BB1-AE27F2BC5905}"/>
              </a:ext>
            </a:extLst>
          </p:cNvPr>
          <p:cNvSpPr/>
          <p:nvPr/>
        </p:nvSpPr>
        <p:spPr>
          <a:xfrm>
            <a:off x="3927908" y="1284888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solidFill>
                  <a:srgbClr val="FFFF00"/>
                </a:solidFill>
              </a:rPr>
              <a:t>እንተበልና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22AE38-17FB-D443-B90B-53C6BE5C3B3C}"/>
              </a:ext>
            </a:extLst>
          </p:cNvPr>
          <p:cNvSpPr/>
          <p:nvPr/>
        </p:nvSpPr>
        <p:spPr>
          <a:xfrm>
            <a:off x="6744887" y="1331890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solidFill>
                  <a:srgbClr val="FFFF00"/>
                </a:solidFill>
              </a:rPr>
              <a:t>እንተበልና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DF85541-B55F-A442-B177-174EB7566249}"/>
              </a:ext>
            </a:extLst>
          </p:cNvPr>
          <p:cNvSpPr/>
          <p:nvPr/>
        </p:nvSpPr>
        <p:spPr>
          <a:xfrm>
            <a:off x="9561866" y="1378892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solidFill>
                  <a:srgbClr val="FFFF00"/>
                </a:solidFill>
              </a:rPr>
              <a:t>እንተበልና</a:t>
            </a:r>
          </a:p>
        </p:txBody>
      </p:sp>
    </p:spTree>
    <p:extLst>
      <p:ext uri="{BB962C8B-B14F-4D97-AF65-F5344CB8AC3E}">
        <p14:creationId xmlns:p14="http://schemas.microsoft.com/office/powerpoint/2010/main" val="163401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03E08-4751-B24F-B48A-9057A8ADC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1ይ መልእኽቲ ዮሃንስ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0C13F-9827-524F-9211-76B08F431E9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800" dirty="0">
                <a:latin typeface="Nyala" panose="02000504070300020003" pitchFamily="2" charset="0"/>
              </a:rPr>
              <a:t>1ይ </a:t>
            </a:r>
            <a:r>
              <a:rPr lang="am-ET" sz="2800" dirty="0">
                <a:latin typeface="Nyala" panose="02000504070300020003" pitchFamily="2" charset="0"/>
              </a:rPr>
              <a:t>ምሳና ሕብረት ምእንቲ ኺህልወኩም ኢልና</a:t>
            </a:r>
            <a:r>
              <a:rPr lang="en-NO" sz="2800" dirty="0">
                <a:latin typeface="Nyala" panose="02000504070300020003" pitchFamily="2" charset="0"/>
              </a:rPr>
              <a:t> (1፡3)</a:t>
            </a:r>
          </a:p>
          <a:p>
            <a:r>
              <a:rPr lang="en-NO" sz="2800" dirty="0">
                <a:latin typeface="Nyala" panose="02000504070300020003" pitchFamily="2" charset="0"/>
              </a:rPr>
              <a:t>2ይ. ሓጎስኩም ምእንቲ ክምላእ (1፡4)</a:t>
            </a:r>
          </a:p>
          <a:p>
            <a:r>
              <a:rPr lang="en-NO" sz="2800" dirty="0">
                <a:latin typeface="Nyala" panose="02000504070300020003" pitchFamily="2" charset="0"/>
              </a:rPr>
              <a:t>3ይ. ሓጥያት ምእንቲ ከይትገብሩ (2፡1) </a:t>
            </a:r>
          </a:p>
          <a:p>
            <a:r>
              <a:rPr lang="en-NO" sz="2800" dirty="0">
                <a:latin typeface="Nyala" panose="02000504070300020003" pitchFamily="2" charset="0"/>
              </a:rPr>
              <a:t>4ይ. ብወዲ ኣምላኽ ክትኣምኑ </a:t>
            </a:r>
          </a:p>
          <a:p>
            <a:r>
              <a:rPr lang="en-NO" sz="2800" dirty="0">
                <a:latin typeface="Nyala" panose="02000504070300020003" pitchFamily="2" charset="0"/>
              </a:rPr>
              <a:t>5ይ. ዘልኣለም ህይወት ከምዘላትኩም ክትፈልጡ </a:t>
            </a:r>
          </a:p>
        </p:txBody>
      </p:sp>
    </p:spTree>
    <p:extLst>
      <p:ext uri="{BB962C8B-B14F-4D97-AF65-F5344CB8AC3E}">
        <p14:creationId xmlns:p14="http://schemas.microsoft.com/office/powerpoint/2010/main" val="1887384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26B9-4DF9-F244-A5FD-D9E2087B9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772" y="234145"/>
            <a:ext cx="8911687" cy="828172"/>
          </a:xfrm>
        </p:spPr>
        <p:txBody>
          <a:bodyPr>
            <a:normAutofit fontScale="90000"/>
          </a:bodyPr>
          <a:lstStyle/>
          <a:p>
            <a:pPr algn="ctr"/>
            <a:r>
              <a:rPr lang="en-NO" sz="5400" dirty="0">
                <a:latin typeface="Nyala" panose="02000504070300020003" pitchFamily="2" charset="0"/>
              </a:rPr>
              <a:t>1ይ መልእኽቲ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C8783-33AF-154A-8F47-837E197C7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1062317"/>
            <a:ext cx="11976847" cy="57956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O" sz="6000" dirty="0"/>
              <a:t>ፈተነታት  ሐቀኛ ኣማኒ</a:t>
            </a:r>
          </a:p>
          <a:p>
            <a:r>
              <a:rPr lang="en-NO" sz="4000" dirty="0"/>
              <a:t>ሰረተ እምነታዊ </a:t>
            </a:r>
            <a:r>
              <a:rPr lang="en-NO" dirty="0"/>
              <a:t>					</a:t>
            </a:r>
            <a:r>
              <a:rPr lang="en-NO" sz="3200" dirty="0"/>
              <a:t>መነንት ክርስቶስ					  ትምህርቲ ስሕተት</a:t>
            </a:r>
            <a:endParaRPr lang="en-NO" dirty="0"/>
          </a:p>
          <a:p>
            <a:r>
              <a:rPr lang="en-NO" sz="4000" dirty="0"/>
              <a:t>መንፈሳዊ</a:t>
            </a:r>
            <a:r>
              <a:rPr lang="en-NO" dirty="0"/>
              <a:t>			       				</a:t>
            </a:r>
            <a:r>
              <a:rPr lang="en-NO" sz="3200" dirty="0"/>
              <a:t>ርክብ ምስ ክርስቶስ				     ድያብሎስ</a:t>
            </a:r>
            <a:endParaRPr lang="en-NO" dirty="0"/>
          </a:p>
          <a:p>
            <a:r>
              <a:rPr lang="en-NO" sz="4000" dirty="0"/>
              <a:t>ሞራላዊ	</a:t>
            </a:r>
            <a:r>
              <a:rPr lang="en-NO" dirty="0"/>
              <a:t>			       			      </a:t>
            </a:r>
            <a:r>
              <a:rPr lang="en-NO" sz="3200" dirty="0"/>
              <a:t>ብክርስቶስ ዝተረኽበ ጽድቂ		     ብምፍራስ ሕጊ</a:t>
            </a:r>
            <a:endParaRPr lang="en-NO" dirty="0"/>
          </a:p>
          <a:p>
            <a:r>
              <a:rPr lang="en-NO" sz="4000" dirty="0"/>
              <a:t>ማሕበራዊ</a:t>
            </a:r>
            <a:r>
              <a:rPr lang="en-NO" dirty="0"/>
              <a:t>			         		      </a:t>
            </a:r>
            <a:r>
              <a:rPr lang="en-NO" sz="3200" dirty="0"/>
              <a:t>ብክርስቶስ ዝተረኽበ ፍቕሪ 			  ጽልኢ ኣሕዋት </a:t>
            </a:r>
          </a:p>
          <a:p>
            <a:endParaRPr lang="en-NO" sz="3200" dirty="0"/>
          </a:p>
          <a:p>
            <a:r>
              <a:rPr lang="en-NO" sz="3200" dirty="0"/>
              <a:t>ትብዓት ኣብ ቅድሚ</a:t>
            </a:r>
            <a:endParaRPr lang="en-NO" dirty="0"/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FBF2D724-6830-5F48-8BEE-109807A851E2}"/>
              </a:ext>
            </a:extLst>
          </p:cNvPr>
          <p:cNvSpPr/>
          <p:nvPr/>
        </p:nvSpPr>
        <p:spPr>
          <a:xfrm rot="5400000">
            <a:off x="9003141" y="2162922"/>
            <a:ext cx="510311" cy="76648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D6D746D2-9782-314F-B0C0-C2780F340A3D}"/>
              </a:ext>
            </a:extLst>
          </p:cNvPr>
          <p:cNvSpPr/>
          <p:nvPr/>
        </p:nvSpPr>
        <p:spPr>
          <a:xfrm rot="5400000">
            <a:off x="4003861" y="2329432"/>
            <a:ext cx="510988" cy="18758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654769AC-3250-3B4A-B7B0-722E9EE92067}"/>
              </a:ext>
            </a:extLst>
          </p:cNvPr>
          <p:cNvSpPr/>
          <p:nvPr/>
        </p:nvSpPr>
        <p:spPr>
          <a:xfrm rot="5400000">
            <a:off x="4003860" y="3049954"/>
            <a:ext cx="510988" cy="18758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2028C705-EE3A-184D-A3E4-62577F2E4721}"/>
              </a:ext>
            </a:extLst>
          </p:cNvPr>
          <p:cNvSpPr/>
          <p:nvPr/>
        </p:nvSpPr>
        <p:spPr>
          <a:xfrm rot="5400000">
            <a:off x="3990411" y="3783924"/>
            <a:ext cx="510988" cy="18489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BE58A10-9B59-0C41-93CA-78BDE935F75F}"/>
              </a:ext>
            </a:extLst>
          </p:cNvPr>
          <p:cNvSpPr/>
          <p:nvPr/>
        </p:nvSpPr>
        <p:spPr>
          <a:xfrm rot="5400000">
            <a:off x="4124664" y="1572317"/>
            <a:ext cx="466605" cy="18758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88C933AC-F9DC-774F-ABC7-7E8FFE61DD20}"/>
              </a:ext>
            </a:extLst>
          </p:cNvPr>
          <p:cNvSpPr/>
          <p:nvPr/>
        </p:nvSpPr>
        <p:spPr>
          <a:xfrm rot="5400000">
            <a:off x="9100633" y="2786293"/>
            <a:ext cx="466605" cy="91775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24EAC7E9-8965-7B42-9CC0-462F5409BA77}"/>
              </a:ext>
            </a:extLst>
          </p:cNvPr>
          <p:cNvSpPr/>
          <p:nvPr/>
        </p:nvSpPr>
        <p:spPr>
          <a:xfrm rot="5400000">
            <a:off x="9078781" y="3529009"/>
            <a:ext cx="510312" cy="91775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5100C3E1-9A32-1440-81D0-C153C0DBB83B}"/>
              </a:ext>
            </a:extLst>
          </p:cNvPr>
          <p:cNvSpPr/>
          <p:nvPr/>
        </p:nvSpPr>
        <p:spPr>
          <a:xfrm rot="5400000">
            <a:off x="9078777" y="4249868"/>
            <a:ext cx="510312" cy="91775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7D9942-F8D9-2B4E-8B12-A2155DBB5716}"/>
              </a:ext>
            </a:extLst>
          </p:cNvPr>
          <p:cNvSpPr txBox="1"/>
          <p:nvPr/>
        </p:nvSpPr>
        <p:spPr>
          <a:xfrm>
            <a:off x="4598889" y="5228959"/>
            <a:ext cx="1330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000" b="1" dirty="0"/>
              <a:t>ገዛእ ርእስኻ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05BAEE-A487-8044-8802-9F8F2CC69766}"/>
              </a:ext>
            </a:extLst>
          </p:cNvPr>
          <p:cNvSpPr txBox="1"/>
          <p:nvPr/>
        </p:nvSpPr>
        <p:spPr>
          <a:xfrm>
            <a:off x="5690616" y="5678682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b="1" dirty="0"/>
              <a:t>ገኣምላኽ</a:t>
            </a:r>
            <a:r>
              <a:rPr lang="en-NO" sz="2400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0F5EE4-E2B5-3B47-BB1F-4EB61F440A3A}"/>
              </a:ext>
            </a:extLst>
          </p:cNvPr>
          <p:cNvSpPr txBox="1"/>
          <p:nvPr/>
        </p:nvSpPr>
        <p:spPr>
          <a:xfrm>
            <a:off x="4357966" y="6214538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2400" b="1" dirty="0"/>
              <a:t>ካልኦት</a:t>
            </a:r>
            <a:r>
              <a:rPr lang="en-NO" sz="2400" dirty="0"/>
              <a:t> </a:t>
            </a: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F9B4D806-11A0-434B-892F-2EEE41602740}"/>
              </a:ext>
            </a:extLst>
          </p:cNvPr>
          <p:cNvSpPr/>
          <p:nvPr/>
        </p:nvSpPr>
        <p:spPr>
          <a:xfrm rot="4666385">
            <a:off x="3771348" y="4895162"/>
            <a:ext cx="254517" cy="14328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1C3EB5DB-E536-2542-BA83-5FF7684FEEE2}"/>
              </a:ext>
            </a:extLst>
          </p:cNvPr>
          <p:cNvSpPr/>
          <p:nvPr/>
        </p:nvSpPr>
        <p:spPr>
          <a:xfrm rot="5400000">
            <a:off x="4268030" y="4755373"/>
            <a:ext cx="248001" cy="23691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F1131504-6A6A-C943-A30C-D169C5B18111}"/>
              </a:ext>
            </a:extLst>
          </p:cNvPr>
          <p:cNvSpPr/>
          <p:nvPr/>
        </p:nvSpPr>
        <p:spPr>
          <a:xfrm rot="5884499">
            <a:off x="3653337" y="5722179"/>
            <a:ext cx="288189" cy="11509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860714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3C9C06-0070-2B4A-A5AB-9F832F8C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520" y="202478"/>
            <a:ext cx="4191383" cy="1259894"/>
          </a:xfrm>
        </p:spPr>
        <p:txBody>
          <a:bodyPr>
            <a:normAutofit/>
          </a:bodyPr>
          <a:lstStyle/>
          <a:p>
            <a:pPr algn="ctr"/>
            <a:r>
              <a:rPr lang="en-NO" b="1" dirty="0">
                <a:latin typeface="Nyala" panose="02000504070300020003" pitchFamily="2" charset="0"/>
              </a:rPr>
              <a:t>2ይን 3ይን </a:t>
            </a:r>
            <a:br>
              <a:rPr lang="en-NO" b="1" dirty="0">
                <a:latin typeface="Nyala" panose="02000504070300020003" pitchFamily="2" charset="0"/>
              </a:rPr>
            </a:br>
            <a:r>
              <a:rPr lang="en-NO" b="1" dirty="0">
                <a:latin typeface="Nyala" panose="02000504070300020003" pitchFamily="2" charset="0"/>
              </a:rPr>
              <a:t>መልእኽቲ ዮሃንስ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C850093-CFEA-4568-938A-F6ABE13DC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436" y="1797986"/>
            <a:ext cx="4288467" cy="3759253"/>
          </a:xfrm>
          <a:gradFill flip="none" rotWithShape="1"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 algn="ctr"/>
            <a:r>
              <a:rPr lang="en-US" sz="4800" dirty="0" err="1"/>
              <a:t>ፍልልይ</a:t>
            </a:r>
            <a:r>
              <a:rPr lang="en-US" sz="4800" dirty="0"/>
              <a:t> </a:t>
            </a:r>
            <a:r>
              <a:rPr lang="en-US" sz="4800" dirty="0" err="1"/>
              <a:t>ኣብ</a:t>
            </a:r>
            <a:r>
              <a:rPr lang="en-US" sz="4800" dirty="0"/>
              <a:t> </a:t>
            </a:r>
            <a:r>
              <a:rPr lang="en-US" sz="4800" dirty="0" err="1"/>
              <a:t>ሞንጎ</a:t>
            </a:r>
            <a:r>
              <a:rPr lang="en-US" sz="4800" dirty="0"/>
              <a:t> </a:t>
            </a:r>
            <a:r>
              <a:rPr lang="en-US" sz="4800" dirty="0" err="1"/>
              <a:t>ወዲ</a:t>
            </a:r>
            <a:r>
              <a:rPr lang="en-US" sz="4800" dirty="0"/>
              <a:t> </a:t>
            </a:r>
            <a:r>
              <a:rPr lang="en-US" sz="4800" dirty="0" err="1"/>
              <a:t>ተባዕታይን</a:t>
            </a:r>
            <a:endParaRPr lang="en-US" sz="4800" dirty="0"/>
          </a:p>
          <a:p>
            <a:pPr marL="0" indent="0" algn="ctr">
              <a:buNone/>
            </a:pPr>
            <a:r>
              <a:rPr lang="en-US" sz="4800" dirty="0" err="1"/>
              <a:t>ጓል</a:t>
            </a:r>
            <a:r>
              <a:rPr lang="en-US" sz="4800" dirty="0"/>
              <a:t> </a:t>
            </a:r>
            <a:r>
              <a:rPr lang="en-US" sz="4800" dirty="0" err="1"/>
              <a:t>ኣንስተይትን</a:t>
            </a:r>
            <a:endParaRPr lang="en-US" sz="4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4FD8471-B262-8D47-BD2A-1F761C536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7257" y="2298660"/>
            <a:ext cx="7289094" cy="4554592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ughnut 5">
            <a:extLst>
              <a:ext uri="{FF2B5EF4-FFF2-40B4-BE49-F238E27FC236}">
                <a16:creationId xmlns:a16="http://schemas.microsoft.com/office/drawing/2014/main" id="{E9F94ED5-EE36-3347-9D15-35E9F1EDA285}"/>
              </a:ext>
            </a:extLst>
          </p:cNvPr>
          <p:cNvSpPr/>
          <p:nvPr/>
        </p:nvSpPr>
        <p:spPr>
          <a:xfrm>
            <a:off x="208436" y="2754867"/>
            <a:ext cx="652692" cy="506277"/>
          </a:xfrm>
          <a:prstGeom prst="donut">
            <a:avLst>
              <a:gd name="adj" fmla="val 62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solidFill>
                <a:schemeClr val="tx1"/>
              </a:solidFill>
            </a:endParaRPr>
          </a:p>
        </p:txBody>
      </p:sp>
      <p:sp>
        <p:nvSpPr>
          <p:cNvPr id="13" name="Doughnut 12">
            <a:extLst>
              <a:ext uri="{FF2B5EF4-FFF2-40B4-BE49-F238E27FC236}">
                <a16:creationId xmlns:a16="http://schemas.microsoft.com/office/drawing/2014/main" id="{C02F9496-0BE5-4A44-ADFC-B07880948F49}"/>
              </a:ext>
            </a:extLst>
          </p:cNvPr>
          <p:cNvSpPr/>
          <p:nvPr/>
        </p:nvSpPr>
        <p:spPr>
          <a:xfrm>
            <a:off x="166970" y="3581226"/>
            <a:ext cx="652692" cy="506277"/>
          </a:xfrm>
          <a:prstGeom prst="donut">
            <a:avLst>
              <a:gd name="adj" fmla="val 62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5D114B5-834D-274A-B41D-539B0DA424F8}"/>
              </a:ext>
            </a:extLst>
          </p:cNvPr>
          <p:cNvCxnSpPr>
            <a:cxnSpLocks/>
          </p:cNvCxnSpPr>
          <p:nvPr/>
        </p:nvCxnSpPr>
        <p:spPr>
          <a:xfrm flipV="1">
            <a:off x="641037" y="2563349"/>
            <a:ext cx="220091" cy="22552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1B4623-4176-0844-8A4A-260FD40ED767}"/>
              </a:ext>
            </a:extLst>
          </p:cNvPr>
          <p:cNvCxnSpPr>
            <a:cxnSpLocks/>
          </p:cNvCxnSpPr>
          <p:nvPr/>
        </p:nvCxnSpPr>
        <p:spPr>
          <a:xfrm>
            <a:off x="534782" y="4087503"/>
            <a:ext cx="0" cy="34909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124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CEB4-3885-CD47-BCF4-1B8B0D05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972188" y="3425274"/>
            <a:ext cx="5099514" cy="605351"/>
          </a:xfrm>
        </p:spPr>
        <p:txBody>
          <a:bodyPr>
            <a:normAutofit/>
          </a:bodyPr>
          <a:lstStyle/>
          <a:p>
            <a:r>
              <a:rPr lang="en-NO" sz="3200" b="1" dirty="0">
                <a:latin typeface="Nyala" panose="02000504070300020003" pitchFamily="2" charset="0"/>
              </a:rPr>
              <a:t>2ይን 3ይን መልእኽቲ ዮሃንስ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BB43BDB-6B97-49AF-96E3-79075E3C5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172" y="331076"/>
            <a:ext cx="11758449" cy="65269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5400" dirty="0" err="1">
                <a:solidFill>
                  <a:srgbClr val="000000"/>
                </a:solidFill>
              </a:rPr>
              <a:t>ምቕባል</a:t>
            </a:r>
            <a:r>
              <a:rPr lang="en-US" sz="5400" dirty="0">
                <a:solidFill>
                  <a:srgbClr val="000000"/>
                </a:solidFill>
              </a:rPr>
              <a:t> </a:t>
            </a:r>
            <a:r>
              <a:rPr lang="en-US" sz="5400" dirty="0" err="1">
                <a:solidFill>
                  <a:srgbClr val="000000"/>
                </a:solidFill>
              </a:rPr>
              <a:t>ጋሻ</a:t>
            </a:r>
            <a:r>
              <a:rPr lang="en-US" sz="5400" dirty="0">
                <a:solidFill>
                  <a:srgbClr val="000000"/>
                </a:solidFill>
              </a:rPr>
              <a:t> </a:t>
            </a:r>
            <a:r>
              <a:rPr lang="en-US" sz="5400" dirty="0" err="1">
                <a:solidFill>
                  <a:srgbClr val="000000"/>
                </a:solidFill>
              </a:rPr>
              <a:t>ሓቅን</a:t>
            </a:r>
            <a:r>
              <a:rPr lang="en-US" sz="5400" dirty="0">
                <a:solidFill>
                  <a:srgbClr val="000000"/>
                </a:solidFill>
              </a:rPr>
              <a:t> </a:t>
            </a:r>
            <a:r>
              <a:rPr lang="en-US" sz="5400" dirty="0" err="1">
                <a:solidFill>
                  <a:srgbClr val="000000"/>
                </a:solidFill>
              </a:rPr>
              <a:t>ፍቕርን</a:t>
            </a:r>
            <a:endParaRPr lang="en-US" dirty="0">
              <a:solidFill>
                <a:srgbClr val="000000"/>
              </a:solidFill>
            </a:endParaRPr>
          </a:p>
          <a:p>
            <a:pPr algn="ctr"/>
            <a:r>
              <a:rPr lang="en-US" sz="5200" dirty="0" err="1">
                <a:solidFill>
                  <a:srgbClr val="000000"/>
                </a:solidFill>
              </a:rPr>
              <a:t>ንሰበይቲ</a:t>
            </a:r>
            <a:r>
              <a:rPr lang="en-US" sz="3600" dirty="0">
                <a:solidFill>
                  <a:srgbClr val="000000"/>
                </a:solidFill>
              </a:rPr>
              <a:t> 					</a:t>
            </a:r>
            <a:r>
              <a:rPr lang="en-US" sz="5200" dirty="0" err="1">
                <a:solidFill>
                  <a:srgbClr val="000000"/>
                </a:solidFill>
              </a:rPr>
              <a:t>ንሰብኣይ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ሓደጋ</a:t>
            </a:r>
            <a:r>
              <a:rPr lang="en-US" sz="3600" dirty="0">
                <a:solidFill>
                  <a:srgbClr val="000000"/>
                </a:solidFill>
              </a:rPr>
              <a:t>							</a:t>
            </a:r>
            <a:r>
              <a:rPr lang="en-US" sz="3600" dirty="0" err="1">
                <a:solidFill>
                  <a:srgbClr val="000000"/>
                </a:solidFill>
              </a:rPr>
              <a:t>ሐደጋ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ዋሕዲ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ሓቂ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ፍቕሪ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ይመዝን</a:t>
            </a:r>
            <a:r>
              <a:rPr lang="en-US" sz="3600" dirty="0">
                <a:solidFill>
                  <a:srgbClr val="000000"/>
                </a:solidFill>
              </a:rPr>
              <a:t>							</a:t>
            </a:r>
            <a:r>
              <a:rPr lang="en-US" sz="3600" dirty="0" err="1">
                <a:solidFill>
                  <a:srgbClr val="000000"/>
                </a:solidFill>
              </a:rPr>
              <a:t>ሓቂ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ይመዝን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ዋሕዲ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ፍቕሪ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ኣረኣእያ</a:t>
            </a:r>
            <a:r>
              <a:rPr lang="en-US" sz="3600" dirty="0">
                <a:solidFill>
                  <a:srgbClr val="000000"/>
                </a:solidFill>
              </a:rPr>
              <a:t>						      </a:t>
            </a:r>
            <a:r>
              <a:rPr lang="en-US" sz="3600" dirty="0" err="1">
                <a:solidFill>
                  <a:srgbClr val="000000"/>
                </a:solidFill>
              </a:rPr>
              <a:t>ኣረኣእያ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ኣዝዩ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ሉምሉም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ልቢ</a:t>
            </a:r>
            <a:r>
              <a:rPr lang="en-US" sz="3600" dirty="0">
                <a:solidFill>
                  <a:srgbClr val="000000"/>
                </a:solidFill>
              </a:rPr>
              <a:t>					  </a:t>
            </a:r>
            <a:r>
              <a:rPr lang="en-US" sz="3600" dirty="0" err="1">
                <a:solidFill>
                  <a:srgbClr val="000000"/>
                </a:solidFill>
              </a:rPr>
              <a:t>ኣዝዩ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ተሪር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ልቢ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ኣዝዩ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ርሒብ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ደገ</a:t>
            </a:r>
            <a:r>
              <a:rPr lang="en-US" sz="3600" dirty="0">
                <a:solidFill>
                  <a:srgbClr val="000000"/>
                </a:solidFill>
              </a:rPr>
              <a:t>						  </a:t>
            </a:r>
            <a:r>
              <a:rPr lang="en-US" sz="3600" dirty="0" err="1">
                <a:solidFill>
                  <a:srgbClr val="000000"/>
                </a:solidFill>
              </a:rPr>
              <a:t>ኣዝዩ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ጸቢብ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ደገ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ግጉያት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ሰባት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ምቕባል</a:t>
            </a:r>
            <a:r>
              <a:rPr lang="en-US" sz="3600" dirty="0">
                <a:solidFill>
                  <a:srgbClr val="000000"/>
                </a:solidFill>
              </a:rPr>
              <a:t>							</a:t>
            </a:r>
            <a:r>
              <a:rPr lang="en-US" sz="3600" dirty="0" err="1">
                <a:solidFill>
                  <a:srgbClr val="000000"/>
                </a:solidFill>
              </a:rPr>
              <a:t>ቅኑዓት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ሰባት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ምእባይ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ሸለልትነት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ሓቂ</a:t>
            </a:r>
            <a:r>
              <a:rPr lang="en-US" sz="3600" dirty="0">
                <a:solidFill>
                  <a:srgbClr val="000000"/>
                </a:solidFill>
              </a:rPr>
              <a:t>						      </a:t>
            </a:r>
            <a:r>
              <a:rPr lang="en-US" sz="3600" dirty="0" err="1">
                <a:solidFill>
                  <a:srgbClr val="000000"/>
                </a:solidFill>
              </a:rPr>
              <a:t>ሸለልትነት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ፍቕሪ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ግጉይ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እምነት</a:t>
            </a:r>
            <a:r>
              <a:rPr lang="en-US" sz="3600" dirty="0">
                <a:solidFill>
                  <a:srgbClr val="000000"/>
                </a:solidFill>
              </a:rPr>
              <a:t> 						 </a:t>
            </a:r>
            <a:r>
              <a:rPr lang="en-US" sz="3600" dirty="0" err="1">
                <a:solidFill>
                  <a:srgbClr val="000000"/>
                </a:solidFill>
              </a:rPr>
              <a:t>ግጉይ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ባህርይ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ድሌት</a:t>
            </a:r>
            <a:r>
              <a:rPr lang="en-US" sz="3600" dirty="0">
                <a:solidFill>
                  <a:srgbClr val="000000"/>
                </a:solidFill>
              </a:rPr>
              <a:t>						</a:t>
            </a:r>
            <a:r>
              <a:rPr lang="en-US" sz="3600" dirty="0" err="1">
                <a:solidFill>
                  <a:srgbClr val="000000"/>
                </a:solidFill>
              </a:rPr>
              <a:t>ክልቲኡ</a:t>
            </a:r>
            <a:endParaRPr lang="en-US" sz="3600" dirty="0">
              <a:solidFill>
                <a:srgbClr val="000000"/>
              </a:solidFill>
            </a:endParaRPr>
          </a:p>
          <a:p>
            <a:pPr algn="ctr"/>
            <a:r>
              <a:rPr lang="en-US" sz="3600" dirty="0" err="1">
                <a:solidFill>
                  <a:srgbClr val="000000"/>
                </a:solidFill>
              </a:rPr>
              <a:t>ፍቕርን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ሓቅን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ኣብ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ደቂኣንስትዮ</a:t>
            </a:r>
            <a:r>
              <a:rPr lang="en-US" sz="3600" dirty="0">
                <a:solidFill>
                  <a:srgbClr val="000000"/>
                </a:solidFill>
              </a:rPr>
              <a:t>               	</a:t>
            </a:r>
            <a:r>
              <a:rPr lang="en-US" sz="3600" dirty="0" err="1">
                <a:solidFill>
                  <a:srgbClr val="000000"/>
                </a:solidFill>
              </a:rPr>
              <a:t>ሓቅን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ፍቕርን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ኣብ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ሰብኡት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640F02F1-14E1-0F41-9F8E-98A6DA4591C7}"/>
              </a:ext>
            </a:extLst>
          </p:cNvPr>
          <p:cNvSpPr/>
          <p:nvPr/>
        </p:nvSpPr>
        <p:spPr>
          <a:xfrm>
            <a:off x="6891149" y="1178192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9BEABA3E-887D-B04D-A566-9720F3B82C7F}"/>
              </a:ext>
            </a:extLst>
          </p:cNvPr>
          <p:cNvSpPr/>
          <p:nvPr/>
        </p:nvSpPr>
        <p:spPr>
          <a:xfrm>
            <a:off x="6895901" y="1790278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C76853AB-39FF-EF42-B1FD-64C79018B9CE}"/>
              </a:ext>
            </a:extLst>
          </p:cNvPr>
          <p:cNvSpPr/>
          <p:nvPr/>
        </p:nvSpPr>
        <p:spPr>
          <a:xfrm>
            <a:off x="6838600" y="5465157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1F6A7508-B51C-ED44-88B2-A7AB48053422}"/>
              </a:ext>
            </a:extLst>
          </p:cNvPr>
          <p:cNvSpPr/>
          <p:nvPr/>
        </p:nvSpPr>
        <p:spPr>
          <a:xfrm>
            <a:off x="6838600" y="4950097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F6E82DF8-6ED5-724C-8569-765B8FC83FF8}"/>
              </a:ext>
            </a:extLst>
          </p:cNvPr>
          <p:cNvSpPr/>
          <p:nvPr/>
        </p:nvSpPr>
        <p:spPr>
          <a:xfrm>
            <a:off x="6838600" y="4388020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783217B6-ABE9-6440-A60D-E7F070127C89}"/>
              </a:ext>
            </a:extLst>
          </p:cNvPr>
          <p:cNvSpPr/>
          <p:nvPr/>
        </p:nvSpPr>
        <p:spPr>
          <a:xfrm>
            <a:off x="6838600" y="3828371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4FEDE17D-16C7-4B4E-B2AD-6A068CFD1654}"/>
              </a:ext>
            </a:extLst>
          </p:cNvPr>
          <p:cNvSpPr/>
          <p:nvPr/>
        </p:nvSpPr>
        <p:spPr>
          <a:xfrm>
            <a:off x="6838600" y="3298647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69A651B7-CF81-BC44-A8F3-2F5C80887091}"/>
              </a:ext>
            </a:extLst>
          </p:cNvPr>
          <p:cNvSpPr/>
          <p:nvPr/>
        </p:nvSpPr>
        <p:spPr>
          <a:xfrm>
            <a:off x="6884887" y="2349927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EC104576-5CC6-A545-8B7E-BD4AB3E547AB}"/>
              </a:ext>
            </a:extLst>
          </p:cNvPr>
          <p:cNvSpPr/>
          <p:nvPr/>
        </p:nvSpPr>
        <p:spPr>
          <a:xfrm>
            <a:off x="6859117" y="2839074"/>
            <a:ext cx="605352" cy="429302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3148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41C2-0D5D-7F46-B77E-81E5DB5BF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2096" y="121088"/>
            <a:ext cx="10306275" cy="2606346"/>
          </a:xfrm>
        </p:spPr>
        <p:txBody>
          <a:bodyPr/>
          <a:lstStyle/>
          <a:p>
            <a:pPr algn="ctr"/>
            <a:r>
              <a:rPr lang="en-NO" sz="4400" dirty="0"/>
              <a:t>ድሕረ ባይታ ኩነታት ኣገልገልትን ጉዕዞን</a:t>
            </a:r>
          </a:p>
          <a:p>
            <a:pPr>
              <a:buFont typeface="+mj-lt"/>
              <a:buAutoNum type="arabicPeriod"/>
            </a:pPr>
            <a:r>
              <a:rPr lang="en-NO" sz="2000" dirty="0"/>
              <a:t>ኣመንቲ ካብ ቦታ ናብ ቦታ ክንቃሳቐሱ ኸለዉ እንዳ ኣመንቲ እዮም ዝእንገዱ </a:t>
            </a:r>
          </a:p>
          <a:p>
            <a:pPr>
              <a:buFont typeface="+mj-lt"/>
              <a:buAutoNum type="arabicPeriod"/>
            </a:pPr>
            <a:r>
              <a:rPr lang="en-NO" sz="2000" dirty="0"/>
              <a:t>ተጉዓዝቲ ኣገልገልቲ ምንባሮም እሞ ሆቴል ዘይምንባሩ</a:t>
            </a:r>
          </a:p>
          <a:p>
            <a:pPr>
              <a:buFont typeface="+mj-lt"/>
              <a:buAutoNum type="arabicPeriod"/>
            </a:pPr>
            <a:r>
              <a:rPr lang="en-NO" sz="2000" dirty="0"/>
              <a:t>እተን ኣንስቲ ምስ ሰብኡተን ዘይምምኻር ንመማህራን ዝምልከት ልበን ምኽፋት (ሉስሉስን ፈቃርን ተቐባልን ልቢ)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7622CB-BD87-6C43-80B3-43700F2B2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105199" y="3509200"/>
            <a:ext cx="5352896" cy="779021"/>
          </a:xfrm>
        </p:spPr>
        <p:txBody>
          <a:bodyPr>
            <a:normAutofit/>
          </a:bodyPr>
          <a:lstStyle/>
          <a:p>
            <a:pPr algn="ctr"/>
            <a:r>
              <a:rPr lang="en-NO" sz="4000" b="1" dirty="0">
                <a:latin typeface="Nyala" panose="02000504070300020003" pitchFamily="2" charset="0"/>
              </a:rPr>
              <a:t>2ይን 3ይን መልእኽቲ ዮሃንስ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4ADE3-9323-3D43-8219-47CAFAD2F187}"/>
              </a:ext>
            </a:extLst>
          </p:cNvPr>
          <p:cNvSpPr txBox="1"/>
          <p:nvPr/>
        </p:nvSpPr>
        <p:spPr>
          <a:xfrm>
            <a:off x="1113057" y="2281376"/>
            <a:ext cx="4672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b="1" dirty="0">
                <a:solidFill>
                  <a:srgbClr val="EA5AEE"/>
                </a:solidFill>
                <a:latin typeface="Nyala" panose="02000504070300020003" pitchFamily="2" charset="0"/>
              </a:rPr>
              <a:t>2ይ መልእኽቲ ንሰበይቲ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6FEF40-8916-B840-BF7D-3054EF0BF36F}"/>
              </a:ext>
            </a:extLst>
          </p:cNvPr>
          <p:cNvSpPr txBox="1"/>
          <p:nvPr/>
        </p:nvSpPr>
        <p:spPr>
          <a:xfrm>
            <a:off x="6096001" y="2212017"/>
            <a:ext cx="50975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b="1" dirty="0">
                <a:solidFill>
                  <a:srgbClr val="0070C0"/>
                </a:solidFill>
                <a:latin typeface="Nyala" panose="02000504070300020003" pitchFamily="2" charset="0"/>
              </a:rPr>
              <a:t>2ይ መልእኽቲ ንሰብኣይ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47B002-DE1B-A548-B5C5-F07152CCDBF8}"/>
              </a:ext>
            </a:extLst>
          </p:cNvPr>
          <p:cNvSpPr txBox="1"/>
          <p:nvPr/>
        </p:nvSpPr>
        <p:spPr>
          <a:xfrm>
            <a:off x="1502097" y="3050817"/>
            <a:ext cx="39518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1 - 3 ሓቂ ብፍቕሪ</a:t>
            </a:r>
          </a:p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4 ንሓቂ ምስዓብ </a:t>
            </a:r>
          </a:p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5 - 6 ንፍቕሪ ምስዓብ</a:t>
            </a:r>
          </a:p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7 - 9 ንሓቂ ዝጸረሩ</a:t>
            </a:r>
          </a:p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10 - 11 ኣይትቀበልዮም</a:t>
            </a:r>
          </a:p>
          <a:p>
            <a:pPr algn="ctr"/>
            <a:r>
              <a:rPr lang="en-NO" sz="4000" b="1" dirty="0">
                <a:solidFill>
                  <a:srgbClr val="EA5AEE"/>
                </a:solidFill>
                <a:latin typeface="Nyala" panose="02000504070300020003" pitchFamily="2" charset="0"/>
              </a:rPr>
              <a:t>12 - 13 ሐጎስና</a:t>
            </a:r>
            <a:endParaRPr lang="en-NO" b="1" dirty="0">
              <a:solidFill>
                <a:srgbClr val="EA5AEE"/>
              </a:solidFill>
              <a:latin typeface="Nyala" panose="02000504070300020003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2572D3-2B18-A646-8623-138FD8F0C000}"/>
              </a:ext>
            </a:extLst>
          </p:cNvPr>
          <p:cNvSpPr txBox="1"/>
          <p:nvPr/>
        </p:nvSpPr>
        <p:spPr>
          <a:xfrm>
            <a:off x="6327280" y="2922215"/>
            <a:ext cx="49765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ቁጽሪ 1 ሓቂ ብፍቕሪ</a:t>
            </a:r>
          </a:p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2 - 4 ንሓቂ ምስዓብ </a:t>
            </a:r>
          </a:p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 5 - 8 ንፍቕሪ ምስዓብ</a:t>
            </a:r>
          </a:p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9 - 10 ንፍቕሪ ዝነጽጉ</a:t>
            </a:r>
          </a:p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11 - 12 ኣይትቀበልዮም</a:t>
            </a:r>
          </a:p>
          <a:p>
            <a:pPr algn="ctr"/>
            <a:r>
              <a:rPr lang="en-NO" sz="4000" b="1" dirty="0">
                <a:solidFill>
                  <a:srgbClr val="0070C0"/>
                </a:solidFill>
                <a:latin typeface="Nyala" panose="02000504070300020003" pitchFamily="2" charset="0"/>
              </a:rPr>
              <a:t>13 - 15 ሰላምካ </a:t>
            </a:r>
            <a:endParaRPr lang="en-NO" sz="3200" b="1" dirty="0">
              <a:solidFill>
                <a:srgbClr val="0070C0"/>
              </a:solidFill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8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0A68-679E-1B45-8DAC-D58922FD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518" y="228600"/>
            <a:ext cx="9964269" cy="914400"/>
          </a:xfrm>
        </p:spPr>
        <p:txBody>
          <a:bodyPr>
            <a:normAutofit/>
          </a:bodyPr>
          <a:lstStyle/>
          <a:p>
            <a:pPr algn="ctr"/>
            <a:r>
              <a:rPr lang="en-NO" sz="4400" dirty="0">
                <a:latin typeface="Nyala" panose="02000504070300020003" pitchFamily="2" charset="0"/>
              </a:rPr>
              <a:t>1ይ መልእኽቲ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242DB-CCF7-0845-8C1F-76B7AF886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88" y="1143000"/>
            <a:ext cx="11835652" cy="5715000"/>
          </a:xfrm>
        </p:spPr>
        <p:txBody>
          <a:bodyPr/>
          <a:lstStyle/>
          <a:p>
            <a:r>
              <a:rPr lang="en-NO" sz="3600" dirty="0"/>
              <a:t>ኣስተውዕል! ኣብ መልእኽቱ  ሰለስተ ቅጽል ሽም ተጠቒሙ ኣሎ</a:t>
            </a:r>
            <a:r>
              <a:rPr lang="en-NO" sz="2800" dirty="0"/>
              <a:t>። </a:t>
            </a:r>
            <a:r>
              <a:rPr lang="en-NO" dirty="0"/>
              <a:t>	</a:t>
            </a:r>
          </a:p>
          <a:p>
            <a:pPr algn="ctr"/>
            <a:r>
              <a:rPr lang="en-NO" sz="3200" u="sng" dirty="0"/>
              <a:t>ንሕና</a:t>
            </a:r>
            <a:r>
              <a:rPr lang="en-NO" sz="3200" dirty="0"/>
              <a:t> 	</a:t>
            </a:r>
            <a:r>
              <a:rPr lang="en-NO" sz="3200" u="sng" dirty="0"/>
              <a:t>ንስኻትኩም</a:t>
            </a:r>
            <a:r>
              <a:rPr lang="en-NO" sz="3200" dirty="0"/>
              <a:t> 	</a:t>
            </a:r>
            <a:r>
              <a:rPr lang="en-NO" sz="3200" u="sng" dirty="0"/>
              <a:t>ንሳቶም</a:t>
            </a:r>
            <a:r>
              <a:rPr lang="en-NO" sz="3200" dirty="0"/>
              <a:t> </a:t>
            </a:r>
          </a:p>
          <a:p>
            <a:pPr marL="0" indent="0" algn="ctr">
              <a:buNone/>
            </a:pPr>
            <a:endParaRPr lang="en-NO" u="sng" dirty="0"/>
          </a:p>
          <a:p>
            <a:pPr marL="0" indent="0" algn="ctr">
              <a:buNone/>
            </a:pPr>
            <a:r>
              <a:rPr lang="en-NO" sz="4000" u="sng" dirty="0"/>
              <a:t>ሕጂ ብዛዕባ እቶም ንሳቶም ዝብል ንርአ</a:t>
            </a:r>
          </a:p>
          <a:p>
            <a:pPr algn="ctr"/>
            <a:r>
              <a:rPr lang="en-NO" sz="4800" dirty="0"/>
              <a:t>ሀ</a:t>
            </a:r>
            <a:r>
              <a:rPr lang="en-NO" sz="7200" dirty="0"/>
              <a:t>.</a:t>
            </a:r>
            <a:r>
              <a:rPr lang="en-NO" sz="4800" dirty="0"/>
              <a:t> መን እዮም</a:t>
            </a:r>
          </a:p>
          <a:p>
            <a:pPr algn="ctr"/>
            <a:r>
              <a:rPr lang="en-NO" sz="4800" dirty="0"/>
              <a:t>ለ. ኣበይ ኣለዉ</a:t>
            </a:r>
          </a:p>
          <a:p>
            <a:pPr algn="ctr"/>
            <a:r>
              <a:rPr lang="en-NO" sz="4800" dirty="0"/>
              <a:t>ሐ. እንታይ ትምህርቶም</a:t>
            </a:r>
          </a:p>
          <a:p>
            <a:pPr algn="ctr"/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3325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EFDB5-74F7-AE48-9BED-6ED7A52B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78" y="193804"/>
            <a:ext cx="8911687" cy="1043325"/>
          </a:xfrm>
        </p:spPr>
        <p:txBody>
          <a:bodyPr>
            <a:normAutofit/>
          </a:bodyPr>
          <a:lstStyle/>
          <a:p>
            <a:pPr algn="ctr"/>
            <a:r>
              <a:rPr lang="en-NO" sz="5400" dirty="0">
                <a:latin typeface="Nyala" panose="02000504070300020003" pitchFamily="2" charset="0"/>
              </a:rPr>
              <a:t>1ይ መልእኽቲ ዮሃንስ</a:t>
            </a:r>
            <a:endParaRPr lang="en-NO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8284-8CBC-A945-9FD7-4C25CB9BA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981635"/>
            <a:ext cx="11672047" cy="5513294"/>
          </a:xfrm>
        </p:spPr>
        <p:txBody>
          <a:bodyPr>
            <a:normAutofit/>
          </a:bodyPr>
          <a:lstStyle/>
          <a:p>
            <a:pPr algn="ctr"/>
            <a:r>
              <a:rPr lang="en-NO" sz="3200" b="1" dirty="0"/>
              <a:t>ምስ ፍልስፍና ጽርኢ እተታሓሓዘ ትምህርታዊ ርድኢት ዝሓዙ ረቀቕቲ ምህሮታት </a:t>
            </a:r>
          </a:p>
          <a:p>
            <a:pPr algn="ctr"/>
            <a:r>
              <a:rPr lang="en-NO" sz="3200" dirty="0"/>
              <a:t>ዘይጥርኑፍ ኣርኣእያ ሰብ </a:t>
            </a:r>
            <a:r>
              <a:rPr lang="en-NO" sz="2800" dirty="0"/>
              <a:t>(Disintegrated view of Human) </a:t>
            </a:r>
          </a:p>
          <a:p>
            <a:pPr marL="0" indent="0" algn="ctr">
              <a:buNone/>
            </a:pPr>
            <a:r>
              <a:rPr lang="en-NO" sz="3600" dirty="0"/>
              <a:t>መንፈስን ስጋን ብሓደ ክህልዉ ኣይክእሉን እዮም </a:t>
            </a:r>
          </a:p>
          <a:p>
            <a:pPr marL="0" indent="0" algn="ctr">
              <a:buNone/>
            </a:pPr>
            <a:r>
              <a:rPr lang="en-NO" sz="4000" dirty="0"/>
              <a:t>ምድራዊ (</a:t>
            </a:r>
            <a:r>
              <a:rPr lang="en-GB" sz="4000" dirty="0"/>
              <a:t>secular) </a:t>
            </a:r>
            <a:r>
              <a:rPr lang="en-GB" sz="4000" dirty="0" err="1"/>
              <a:t>ዘይቅዱስን</a:t>
            </a:r>
            <a:r>
              <a:rPr lang="en-GB" sz="4000" dirty="0"/>
              <a:t> (sacred)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502582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C3A4-1839-484D-B82D-60E7913E3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070847" y="3455894"/>
            <a:ext cx="5405718" cy="995082"/>
          </a:xfrm>
        </p:spPr>
        <p:txBody>
          <a:bodyPr>
            <a:normAutofit/>
          </a:bodyPr>
          <a:lstStyle/>
          <a:p>
            <a:r>
              <a:rPr lang="en-NO" sz="4800" dirty="0">
                <a:solidFill>
                  <a:srgbClr val="C00000"/>
                </a:solidFill>
              </a:rPr>
              <a:t>1ይ    መልእኽቲ  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DBB7D-EC2E-8548-B68A-4464575BA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947" y="277905"/>
            <a:ext cx="10800678" cy="6378389"/>
          </a:xfrm>
        </p:spPr>
        <p:txBody>
          <a:bodyPr>
            <a:normAutofit lnSpcReduction="10000"/>
          </a:bodyPr>
          <a:lstStyle/>
          <a:p>
            <a:pPr algn="ctr"/>
            <a:r>
              <a:rPr lang="en-NO" sz="2800" dirty="0"/>
              <a:t>ንጳውሎስ ዘጋጠምዎ ፍላስፋታት (ግብ.17፡18)</a:t>
            </a:r>
          </a:p>
          <a:p>
            <a:r>
              <a:rPr lang="am-ET" sz="2800" dirty="0"/>
              <a:t>እስጦይኮስን</a:t>
            </a:r>
            <a:r>
              <a:rPr lang="am-ET" dirty="0"/>
              <a:t> ፡</a:t>
            </a:r>
            <a:r>
              <a:rPr lang="en-NO" dirty="0"/>
              <a:t> ተማሃሮ ፍላስፋ ዜኖ ዝብሃል ፍላስፋ ኮይኖም፡ ዲስፕሊናውያን ገዛእቲ ርእሶም ገይሮም ዝርእዩ ብሓዘን ይኹን ብሓጎስ ዘይጽለዉ እዮም። ስምኢዒዊ ዘይምዃን እዩ ነቲ ውሽጣዊ መነንትካ ዘይጸልዎ ዝብል እተፋቐቐ ፍልስፍና ነይርዎም።</a:t>
            </a:r>
          </a:p>
          <a:p>
            <a:r>
              <a:rPr lang="am-ET" sz="2800" dirty="0"/>
              <a:t>ኤጲቁሬዎስን</a:t>
            </a:r>
            <a:r>
              <a:rPr lang="en-GB" dirty="0"/>
              <a:t> </a:t>
            </a:r>
            <a:r>
              <a:rPr lang="en-GB" dirty="0" err="1"/>
              <a:t>እዚ</a:t>
            </a:r>
            <a:r>
              <a:rPr lang="en-GB" dirty="0"/>
              <a:t> </a:t>
            </a:r>
            <a:r>
              <a:rPr lang="en-GB" dirty="0" err="1"/>
              <a:t>ሽም</a:t>
            </a:r>
            <a:r>
              <a:rPr lang="en-GB" dirty="0"/>
              <a:t> </a:t>
            </a:r>
            <a:r>
              <a:rPr lang="en-GB" dirty="0" err="1"/>
              <a:t>ካብቲ</a:t>
            </a:r>
            <a:r>
              <a:rPr lang="en-GB" dirty="0"/>
              <a:t> Epicurus </a:t>
            </a:r>
            <a:r>
              <a:rPr lang="en-GB" dirty="0" err="1"/>
              <a:t>እተሰምየ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ግሪኽ</a:t>
            </a:r>
            <a:r>
              <a:rPr lang="en-GB" dirty="0"/>
              <a:t> </a:t>
            </a:r>
            <a:r>
              <a:rPr lang="en-GB" dirty="0" err="1"/>
              <a:t>ዝነበረ</a:t>
            </a:r>
            <a:r>
              <a:rPr lang="en-GB" dirty="0"/>
              <a:t> </a:t>
            </a:r>
            <a:r>
              <a:rPr lang="en-GB" dirty="0" err="1"/>
              <a:t>መምህር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፤ </a:t>
            </a:r>
            <a:r>
              <a:rPr lang="en-GB" dirty="0" err="1"/>
              <a:t>እምነቶም</a:t>
            </a:r>
            <a:r>
              <a:rPr lang="en-GB" dirty="0"/>
              <a:t> </a:t>
            </a:r>
            <a:r>
              <a:rPr lang="en-GB" dirty="0" err="1"/>
              <a:t>ድማ</a:t>
            </a:r>
            <a:r>
              <a:rPr lang="en-GB" dirty="0"/>
              <a:t> </a:t>
            </a:r>
            <a:r>
              <a:rPr lang="en-GB" dirty="0" err="1"/>
              <a:t>ኣብቶም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ኣኽራናት</a:t>
            </a:r>
            <a:r>
              <a:rPr lang="en-GB" dirty="0"/>
              <a:t> </a:t>
            </a:r>
            <a:r>
              <a:rPr lang="en-GB" dirty="0" err="1"/>
              <a:t>ኦሊምፐስ</a:t>
            </a:r>
            <a:r>
              <a:rPr lang="en-GB" dirty="0"/>
              <a:t> </a:t>
            </a:r>
            <a:r>
              <a:rPr lang="en-GB" dirty="0" err="1"/>
              <a:t>ዝነበሩ</a:t>
            </a:r>
            <a:r>
              <a:rPr lang="en-GB" dirty="0"/>
              <a:t> </a:t>
            </a:r>
            <a:r>
              <a:rPr lang="en-GB" dirty="0" err="1"/>
              <a:t>ኣማልኽቲ</a:t>
            </a:r>
            <a:r>
              <a:rPr lang="en-GB" dirty="0"/>
              <a:t> </a:t>
            </a:r>
            <a:r>
              <a:rPr lang="en-GB" dirty="0" err="1"/>
              <a:t>ነበረ</a:t>
            </a:r>
            <a:r>
              <a:rPr lang="en-GB" dirty="0"/>
              <a:t>። </a:t>
            </a:r>
            <a:r>
              <a:rPr lang="en-GB" dirty="0" err="1"/>
              <a:t>ህይወት</a:t>
            </a:r>
            <a:r>
              <a:rPr lang="en-GB" dirty="0"/>
              <a:t> </a:t>
            </a:r>
            <a:r>
              <a:rPr lang="en-GB" dirty="0" err="1"/>
              <a:t>ምብላዕ</a:t>
            </a:r>
            <a:r>
              <a:rPr lang="en-GB" dirty="0"/>
              <a:t> </a:t>
            </a:r>
            <a:r>
              <a:rPr lang="en-GB" dirty="0" err="1"/>
              <a:t>ምስታይን</a:t>
            </a:r>
            <a:r>
              <a:rPr lang="en-GB" dirty="0"/>
              <a:t> </a:t>
            </a:r>
            <a:r>
              <a:rPr lang="en-GB" dirty="0" err="1"/>
              <a:t>ምሕጓስን</a:t>
            </a:r>
            <a:r>
              <a:rPr lang="en-GB" dirty="0"/>
              <a:t> </a:t>
            </a:r>
            <a:r>
              <a:rPr lang="en-GB" dirty="0" err="1"/>
              <a:t>እምበር</a:t>
            </a:r>
            <a:r>
              <a:rPr lang="en-GB" dirty="0"/>
              <a:t> </a:t>
            </a:r>
            <a:r>
              <a:rPr lang="en-GB" dirty="0" err="1"/>
              <a:t>ስጋኻ</a:t>
            </a:r>
            <a:r>
              <a:rPr lang="en-GB" dirty="0"/>
              <a:t> </a:t>
            </a:r>
            <a:r>
              <a:rPr lang="en-GB" dirty="0" err="1"/>
              <a:t>ዝደልዮ</a:t>
            </a:r>
            <a:r>
              <a:rPr lang="en-GB" dirty="0"/>
              <a:t> </a:t>
            </a:r>
            <a:r>
              <a:rPr lang="en-GB" dirty="0" err="1"/>
              <a:t>ምኽላእ</a:t>
            </a:r>
            <a:r>
              <a:rPr lang="en-GB" dirty="0"/>
              <a:t> </a:t>
            </a:r>
            <a:r>
              <a:rPr lang="en-GB" dirty="0" err="1"/>
              <a:t>ድንቁርና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 </a:t>
            </a:r>
            <a:r>
              <a:rPr lang="en-GB" dirty="0" err="1"/>
              <a:t>ዝብል</a:t>
            </a:r>
            <a:r>
              <a:rPr lang="en-GB" dirty="0"/>
              <a:t> </a:t>
            </a:r>
            <a:r>
              <a:rPr lang="en-GB" dirty="0" err="1"/>
              <a:t>ፍልስፍና</a:t>
            </a:r>
            <a:r>
              <a:rPr lang="en-GB" dirty="0"/>
              <a:t> </a:t>
            </a:r>
            <a:r>
              <a:rPr lang="en-GB" dirty="0" err="1"/>
              <a:t>ነይርዎም</a:t>
            </a:r>
            <a:r>
              <a:rPr lang="en-GB" dirty="0"/>
              <a:t>።  </a:t>
            </a:r>
            <a:r>
              <a:rPr lang="en-GB" dirty="0" err="1"/>
              <a:t>ኣብዚ</a:t>
            </a:r>
            <a:r>
              <a:rPr lang="en-GB" dirty="0"/>
              <a:t> </a:t>
            </a:r>
            <a:r>
              <a:rPr lang="en-GB" dirty="0" err="1"/>
              <a:t>ንኽበጽሑ</a:t>
            </a:r>
            <a:r>
              <a:rPr lang="en-GB" dirty="0"/>
              <a:t> </a:t>
            </a:r>
            <a:r>
              <a:rPr lang="en-GB" dirty="0" err="1"/>
              <a:t>ብቐዳምነት</a:t>
            </a:r>
            <a:r>
              <a:rPr lang="en-GB" dirty="0"/>
              <a:t> </a:t>
            </a:r>
            <a:r>
              <a:rPr lang="en-GB" dirty="0" err="1"/>
              <a:t>ኣእምሮኦም</a:t>
            </a:r>
            <a:r>
              <a:rPr lang="en-GB" dirty="0"/>
              <a:t> </a:t>
            </a:r>
            <a:r>
              <a:rPr lang="en-GB" dirty="0" err="1"/>
              <a:t>ፍልስፍናን</a:t>
            </a:r>
            <a:r>
              <a:rPr lang="en-GB" dirty="0"/>
              <a:t> </a:t>
            </a:r>
            <a:r>
              <a:rPr lang="en-GB" dirty="0" err="1"/>
              <a:t>ጥበብን</a:t>
            </a:r>
            <a:r>
              <a:rPr lang="en-GB" dirty="0"/>
              <a:t> </a:t>
            </a:r>
            <a:r>
              <a:rPr lang="en-GB" dirty="0" err="1"/>
              <a:t>ብምምላእ</a:t>
            </a:r>
            <a:r>
              <a:rPr lang="en-GB" dirty="0"/>
              <a:t> </a:t>
            </a:r>
            <a:r>
              <a:rPr lang="en-GB" dirty="0" err="1"/>
              <a:t>ከዕግብዎ</a:t>
            </a:r>
            <a:r>
              <a:rPr lang="en-GB" dirty="0"/>
              <a:t> </a:t>
            </a:r>
            <a:r>
              <a:rPr lang="en-GB" dirty="0" err="1"/>
              <a:t>ድሕሪ</a:t>
            </a:r>
            <a:r>
              <a:rPr lang="en-GB" dirty="0"/>
              <a:t> </a:t>
            </a:r>
            <a:r>
              <a:rPr lang="en-GB" dirty="0" err="1"/>
              <a:t>ምፍታን</a:t>
            </a:r>
            <a:r>
              <a:rPr lang="en-GB" dirty="0"/>
              <a:t> </a:t>
            </a:r>
            <a:r>
              <a:rPr lang="en-GB" dirty="0" err="1"/>
              <a:t>እሞ</a:t>
            </a:r>
            <a:r>
              <a:rPr lang="en-GB" dirty="0"/>
              <a:t> </a:t>
            </a:r>
            <a:r>
              <a:rPr lang="en-GB" dirty="0" err="1"/>
              <a:t>ምስ</a:t>
            </a:r>
            <a:r>
              <a:rPr lang="en-GB" dirty="0"/>
              <a:t> </a:t>
            </a:r>
            <a:r>
              <a:rPr lang="en-GB" dirty="0" err="1"/>
              <a:t>ዘይከኣሉ</a:t>
            </a:r>
            <a:r>
              <a:rPr lang="en-GB" dirty="0"/>
              <a:t> </a:t>
            </a:r>
            <a:r>
              <a:rPr lang="en-GB" dirty="0" err="1"/>
              <a:t>እዩ</a:t>
            </a:r>
            <a:r>
              <a:rPr lang="en-GB" dirty="0"/>
              <a:t>። </a:t>
            </a:r>
            <a:r>
              <a:rPr lang="en-GB" dirty="0" err="1"/>
              <a:t>ድሕርዚ</a:t>
            </a:r>
            <a:r>
              <a:rPr lang="en-GB" dirty="0"/>
              <a:t> </a:t>
            </a:r>
            <a:r>
              <a:rPr lang="en-GB" dirty="0" err="1"/>
              <a:t>ስጋኻ</a:t>
            </a:r>
            <a:r>
              <a:rPr lang="en-GB" dirty="0"/>
              <a:t> </a:t>
            </a:r>
            <a:r>
              <a:rPr lang="en-GB" dirty="0" err="1"/>
              <a:t>እናጸንሐ</a:t>
            </a:r>
            <a:r>
              <a:rPr lang="en-GB" dirty="0"/>
              <a:t> </a:t>
            </a:r>
            <a:r>
              <a:rPr lang="en-GB" dirty="0" err="1"/>
              <a:t>እዝን</a:t>
            </a:r>
            <a:r>
              <a:rPr lang="en-GB" dirty="0"/>
              <a:t> </a:t>
            </a:r>
            <a:r>
              <a:rPr lang="en-GB" dirty="0" err="1"/>
              <a:t>እትን</a:t>
            </a:r>
            <a:r>
              <a:rPr lang="en-GB" dirty="0"/>
              <a:t> </a:t>
            </a:r>
            <a:r>
              <a:rPr lang="en-GB" dirty="0" err="1"/>
              <a:t>ኣምጽኣለይ</a:t>
            </a:r>
            <a:r>
              <a:rPr lang="en-GB" dirty="0"/>
              <a:t> </a:t>
            </a:r>
            <a:r>
              <a:rPr lang="en-GB" dirty="0" err="1"/>
              <a:t>ምስ</a:t>
            </a:r>
            <a:r>
              <a:rPr lang="en-GB" dirty="0"/>
              <a:t> </a:t>
            </a:r>
            <a:r>
              <a:rPr lang="en-GB" dirty="0" err="1"/>
              <a:t>ዝብለካ</a:t>
            </a:r>
            <a:r>
              <a:rPr lang="en-GB" dirty="0"/>
              <a:t> </a:t>
            </a:r>
            <a:r>
              <a:rPr lang="en-GB" dirty="0" err="1"/>
              <a:t>ኣይትኸልክሎ</a:t>
            </a:r>
            <a:r>
              <a:rPr lang="en-GB" dirty="0"/>
              <a:t> </a:t>
            </a:r>
            <a:r>
              <a:rPr lang="en-GB" dirty="0" err="1"/>
              <a:t>ኣብ</a:t>
            </a:r>
            <a:r>
              <a:rPr lang="en-GB" dirty="0"/>
              <a:t> </a:t>
            </a:r>
            <a:r>
              <a:rPr lang="en-GB" dirty="0" err="1"/>
              <a:t>ዝብል</a:t>
            </a:r>
            <a:r>
              <a:rPr lang="en-GB" dirty="0"/>
              <a:t> </a:t>
            </a:r>
            <a:r>
              <a:rPr lang="en-GB" dirty="0" err="1"/>
              <a:t>ፍልስፍና</a:t>
            </a:r>
            <a:r>
              <a:rPr lang="en-GB" dirty="0"/>
              <a:t> </a:t>
            </a:r>
            <a:r>
              <a:rPr lang="en-GB" dirty="0" err="1"/>
              <a:t>ቀጺሎም</a:t>
            </a:r>
            <a:r>
              <a:rPr lang="en-GB" dirty="0"/>
              <a:t>።</a:t>
            </a:r>
          </a:p>
          <a:p>
            <a:pPr algn="ctr"/>
            <a:r>
              <a:rPr lang="en-GB" sz="3600" dirty="0" err="1"/>
              <a:t>ዓይነታት</a:t>
            </a:r>
            <a:r>
              <a:rPr lang="en-GB" sz="3600" dirty="0"/>
              <a:t> </a:t>
            </a:r>
            <a:r>
              <a:rPr lang="en-GB" sz="3600" dirty="0" err="1"/>
              <a:t>ትምህርቲ</a:t>
            </a:r>
            <a:r>
              <a:rPr lang="en-GB" sz="3600" dirty="0"/>
              <a:t>፡</a:t>
            </a:r>
          </a:p>
          <a:p>
            <a:pPr algn="ctr">
              <a:buFont typeface="+mj-lt"/>
              <a:buAutoNum type="arabicPeriod"/>
            </a:pPr>
            <a:r>
              <a:rPr lang="en-GB" sz="3600" dirty="0" err="1"/>
              <a:t>ሓቂ</a:t>
            </a:r>
            <a:r>
              <a:rPr lang="en-GB" sz="3600" dirty="0"/>
              <a:t> /</a:t>
            </a:r>
            <a:r>
              <a:rPr lang="en-GB" sz="3600" dirty="0" err="1"/>
              <a:t>ቅኑዕ</a:t>
            </a:r>
            <a:r>
              <a:rPr lang="en-GB" sz="3600" dirty="0">
                <a:latin typeface="Nyala" panose="02000504070300020003" pitchFamily="2" charset="0"/>
              </a:rPr>
              <a:t>(truth)</a:t>
            </a:r>
          </a:p>
          <a:p>
            <a:pPr algn="ctr">
              <a:buFont typeface="+mj-lt"/>
              <a:buAutoNum type="arabicPeriod"/>
            </a:pPr>
            <a:r>
              <a:rPr lang="en-GB" sz="3600" dirty="0" err="1"/>
              <a:t>ግጉይ</a:t>
            </a:r>
            <a:r>
              <a:rPr lang="en-GB" sz="3600" dirty="0"/>
              <a:t> </a:t>
            </a:r>
            <a:r>
              <a:rPr lang="en-GB" sz="3600" dirty="0">
                <a:latin typeface="Nyala" panose="02000504070300020003" pitchFamily="2" charset="0"/>
              </a:rPr>
              <a:t>(wrong) </a:t>
            </a:r>
          </a:p>
          <a:p>
            <a:pPr algn="ctr">
              <a:buFont typeface="+mj-lt"/>
              <a:buAutoNum type="arabicPeriod"/>
            </a:pPr>
            <a:r>
              <a:rPr lang="en-GB" sz="3600" dirty="0"/>
              <a:t> </a:t>
            </a:r>
            <a:r>
              <a:rPr lang="en-GB" sz="3600" dirty="0" err="1"/>
              <a:t>ሓሶት</a:t>
            </a:r>
            <a:r>
              <a:rPr lang="en-GB" sz="3600" dirty="0"/>
              <a:t> (</a:t>
            </a:r>
            <a:r>
              <a:rPr lang="en-GB" sz="3600" dirty="0">
                <a:latin typeface="Nyala" panose="02000504070300020003" pitchFamily="2" charset="0"/>
              </a:rPr>
              <a:t>False</a:t>
            </a:r>
            <a:r>
              <a:rPr lang="en-GB" sz="3600" dirty="0"/>
              <a:t>)</a:t>
            </a:r>
          </a:p>
          <a:p>
            <a:pPr algn="ctr">
              <a:buFont typeface="+mj-lt"/>
              <a:buAutoNum type="arabicPeriod"/>
            </a:pPr>
            <a:r>
              <a:rPr lang="en-GB" sz="3600" dirty="0"/>
              <a:t> </a:t>
            </a:r>
            <a:r>
              <a:rPr lang="en-GB" sz="3600" dirty="0" err="1"/>
              <a:t>ስሕተት</a:t>
            </a:r>
            <a:r>
              <a:rPr lang="en-GB" sz="3600" dirty="0"/>
              <a:t> </a:t>
            </a:r>
            <a:r>
              <a:rPr lang="en-GB" sz="3600" dirty="0">
                <a:latin typeface="Nyala" panose="02000504070300020003" pitchFamily="2" charset="0"/>
              </a:rPr>
              <a:t>(heretics) </a:t>
            </a:r>
          </a:p>
          <a:p>
            <a:pPr marL="0" indent="0" algn="ctr">
              <a:buNone/>
            </a:pPr>
            <a:r>
              <a:rPr lang="am-ET" dirty="0"/>
              <a:t>ድሕሪ ሕጂ ንሕና በቲ ኻብቲ </a:t>
            </a:r>
            <a:r>
              <a:rPr lang="am-ET" i="1" dirty="0"/>
              <a:t>ብምጥባር</a:t>
            </a:r>
            <a:r>
              <a:rPr lang="am-ET" dirty="0"/>
              <a:t> ሰብን ንምፍሓስ </a:t>
            </a:r>
            <a:r>
              <a:rPr lang="am-ET" u="sng" dirty="0">
                <a:solidFill>
                  <a:srgbClr val="FF0000"/>
                </a:solidFill>
              </a:rPr>
              <a:t>ስሕተት</a:t>
            </a:r>
            <a:r>
              <a:rPr lang="am-ET" dirty="0"/>
              <a:t> ዚኸውን </a:t>
            </a:r>
            <a:r>
              <a:rPr lang="am-ET" i="1" dirty="0"/>
              <a:t>ተንኰልን</a:t>
            </a:r>
            <a:r>
              <a:rPr lang="am-ET" dirty="0"/>
              <a:t> ዚመጽእ ናይ </a:t>
            </a:r>
            <a:r>
              <a:rPr lang="am-ET" i="1" dirty="0"/>
              <a:t>ትምህርቲ</a:t>
            </a:r>
            <a:r>
              <a:rPr lang="am-ET" dirty="0"/>
              <a:t> ዅሉ ንፋስ </a:t>
            </a:r>
            <a:r>
              <a:rPr lang="am-ET" u="sng" dirty="0"/>
              <a:t>ንየው ነጀው</a:t>
            </a:r>
            <a:r>
              <a:rPr lang="en-NO" u="sng" dirty="0"/>
              <a:t> (*1)</a:t>
            </a:r>
            <a:r>
              <a:rPr lang="am-ET" u="sng" dirty="0"/>
              <a:t> እንድፋእን</a:t>
            </a:r>
            <a:r>
              <a:rPr lang="en-NO" u="sng" dirty="0"/>
              <a:t> (*2)</a:t>
            </a:r>
            <a:r>
              <a:rPr lang="am-ET" dirty="0"/>
              <a:t> </a:t>
            </a:r>
            <a:r>
              <a:rPr lang="am-ET" u="sng" dirty="0"/>
              <a:t>እንኽብከብን</a:t>
            </a:r>
            <a:r>
              <a:rPr lang="en-NO" u="sng" dirty="0"/>
              <a:t> (*3)</a:t>
            </a:r>
            <a:r>
              <a:rPr lang="am-ET" dirty="0"/>
              <a:t> ቈልዑ ምእንቲ ኸይንኸውንሲ</a:t>
            </a:r>
            <a:r>
              <a:rPr lang="en-US" dirty="0"/>
              <a:t> </a:t>
            </a:r>
            <a:r>
              <a:rPr lang="en-US" dirty="0">
                <a:latin typeface="Nyala" panose="02000504070300020003" pitchFamily="2" charset="0"/>
              </a:rPr>
              <a:t>….( ኤፌ.4:14፤ይሁዳ1፡11፤1ጢሞ.4፡1፤1ዮሃ.4፡6)</a:t>
            </a:r>
            <a:r>
              <a:rPr lang="en-US" dirty="0"/>
              <a:t> * </a:t>
            </a:r>
            <a:r>
              <a:rPr lang="en-US" dirty="0" err="1"/>
              <a:t>ስሕተት</a:t>
            </a:r>
            <a:r>
              <a:rPr lang="en-US" dirty="0"/>
              <a:t> </a:t>
            </a:r>
            <a:r>
              <a:rPr lang="en-US" dirty="0" err="1"/>
              <a:t>መንፈስ</a:t>
            </a:r>
            <a:r>
              <a:rPr lang="en-US" dirty="0"/>
              <a:t> </a:t>
            </a:r>
            <a:r>
              <a:rPr lang="en-US" dirty="0" err="1"/>
              <a:t>እዩ</a:t>
            </a:r>
            <a:r>
              <a:rPr lang="en-US" dirty="0"/>
              <a:t>! </a:t>
            </a:r>
            <a:endParaRPr lang="en-NO" dirty="0"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29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46D6C-A680-9742-A004-2A4A3F23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latin typeface="Nyala" panose="02000504070300020003" pitchFamily="2" charset="0"/>
              </a:rPr>
              <a:t>1ይ መልእኽቲ ዮሃንስ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6CF3C-06BA-2040-8BF8-CA5E32436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1368"/>
            <a:ext cx="10875962" cy="5278032"/>
          </a:xfrm>
        </p:spPr>
        <p:txBody>
          <a:bodyPr>
            <a:normAutofit/>
          </a:bodyPr>
          <a:lstStyle/>
          <a:p>
            <a:pPr algn="ctr"/>
            <a:r>
              <a:rPr lang="en-NO" sz="3600" dirty="0"/>
              <a:t>ትምህርቲ ግኖስቲሳውያን፡ </a:t>
            </a:r>
          </a:p>
          <a:p>
            <a:pPr algn="ctr"/>
            <a:r>
              <a:rPr lang="en-GB" sz="2400" b="1" dirty="0" err="1"/>
              <a:t>ንኣመንቲን</a:t>
            </a:r>
            <a:r>
              <a:rPr lang="en-GB" sz="2400" b="1" dirty="0"/>
              <a:t> </a:t>
            </a:r>
            <a:r>
              <a:rPr lang="en-GB" sz="2400" b="1" dirty="0" err="1"/>
              <a:t>ነበርትን</a:t>
            </a:r>
            <a:r>
              <a:rPr lang="en-GB" sz="2400" b="1" dirty="0"/>
              <a:t> </a:t>
            </a:r>
            <a:r>
              <a:rPr lang="en-GB" sz="2400" b="1" dirty="0" err="1"/>
              <a:t>ኤፌሶን</a:t>
            </a:r>
            <a:r>
              <a:rPr lang="en-GB" sz="2400" b="1" dirty="0"/>
              <a:t> </a:t>
            </a:r>
            <a:r>
              <a:rPr lang="en-GB" sz="2400" b="1" dirty="0" err="1"/>
              <a:t>ብዓቢኡ</a:t>
            </a:r>
            <a:r>
              <a:rPr lang="en-GB" sz="2400" b="1" dirty="0"/>
              <a:t> </a:t>
            </a:r>
            <a:r>
              <a:rPr lang="en-GB" sz="2400" b="1" dirty="0" err="1"/>
              <a:t>ዝጸለዎም</a:t>
            </a:r>
            <a:endParaRPr lang="en-NO" sz="2400" b="1" dirty="0"/>
          </a:p>
          <a:p>
            <a:r>
              <a:rPr lang="en-NO" sz="2400" dirty="0"/>
              <a:t>ስዉር ፍልጠት ‘ </a:t>
            </a:r>
            <a:r>
              <a:rPr lang="en-NO" sz="2400" b="1" u="sng" dirty="0">
                <a:solidFill>
                  <a:srgbClr val="FF0000"/>
                </a:solidFill>
              </a:rPr>
              <a:t>ምድሓን</a:t>
            </a:r>
            <a:r>
              <a:rPr lang="en-NO" sz="2400" dirty="0"/>
              <a:t> ማለት ካብዚ እኩይ ስጋኻ ምፍላይ እዩ እዚ ድማ ብእምነት ዘይኮነስ ብፍሉይ ፍልጠት (Gnosis) ‘</a:t>
            </a:r>
          </a:p>
          <a:p>
            <a:r>
              <a:rPr lang="en-NO" sz="2400" dirty="0"/>
              <a:t>ስጋ እኩይ ስለዝኾነ ክጥዕሞ የብሉን እንታይ ድኣ ክሐስሞ ኣለዎ</a:t>
            </a:r>
          </a:p>
          <a:p>
            <a:r>
              <a:rPr lang="en-NO" sz="2400" dirty="0"/>
              <a:t>መንፈስን ስጋን ብሓደ ክህልዉ ኣይክእሉን እዮም </a:t>
            </a:r>
          </a:p>
          <a:p>
            <a:r>
              <a:rPr lang="en-NO" sz="2800" dirty="0"/>
              <a:t>ምድራዊ (</a:t>
            </a:r>
            <a:r>
              <a:rPr lang="en-GB" sz="2800" dirty="0"/>
              <a:t>secular) </a:t>
            </a:r>
            <a:r>
              <a:rPr lang="en-GB" sz="2800" dirty="0" err="1"/>
              <a:t>ዘይቅዱስን</a:t>
            </a:r>
            <a:r>
              <a:rPr lang="en-GB" sz="2800" dirty="0"/>
              <a:t> (sacred)</a:t>
            </a:r>
          </a:p>
          <a:p>
            <a:r>
              <a:rPr lang="en-GB" sz="2800" dirty="0" err="1"/>
              <a:t>ስጋ</a:t>
            </a:r>
            <a:r>
              <a:rPr lang="en-GB" sz="2800" dirty="0"/>
              <a:t> </a:t>
            </a:r>
            <a:r>
              <a:rPr lang="en-GB" sz="2800" dirty="0" err="1"/>
              <a:t>መንፈስ</a:t>
            </a:r>
            <a:r>
              <a:rPr lang="en-GB" sz="2800" dirty="0"/>
              <a:t> (</a:t>
            </a:r>
            <a:r>
              <a:rPr lang="en-GB" sz="2800" dirty="0" err="1"/>
              <a:t>ነፍሲ</a:t>
            </a:r>
            <a:r>
              <a:rPr lang="en-GB" sz="2800" dirty="0"/>
              <a:t>)</a:t>
            </a:r>
          </a:p>
          <a:p>
            <a:r>
              <a:rPr lang="en-GB" sz="2800" dirty="0" err="1"/>
              <a:t>ስጋ</a:t>
            </a:r>
            <a:r>
              <a:rPr lang="en-GB" sz="2800" dirty="0"/>
              <a:t> </a:t>
            </a:r>
            <a:r>
              <a:rPr lang="en-GB" sz="2800" dirty="0" err="1"/>
              <a:t>ርኹስ</a:t>
            </a:r>
            <a:r>
              <a:rPr lang="en-GB" sz="2800" dirty="0"/>
              <a:t> </a:t>
            </a:r>
            <a:r>
              <a:rPr lang="en-GB" sz="2800" dirty="0" err="1"/>
              <a:t>መንፈስ</a:t>
            </a:r>
            <a:r>
              <a:rPr lang="en-GB" sz="2800" dirty="0"/>
              <a:t> (</a:t>
            </a:r>
            <a:r>
              <a:rPr lang="en-GB" sz="2800" dirty="0" err="1"/>
              <a:t>ነፍሲ</a:t>
            </a:r>
            <a:r>
              <a:rPr lang="en-GB" sz="2800" dirty="0"/>
              <a:t>) </a:t>
            </a:r>
            <a:r>
              <a:rPr lang="en-GB" sz="2800" dirty="0" err="1"/>
              <a:t>ቅዱስ</a:t>
            </a:r>
            <a:r>
              <a:rPr lang="en-GB" sz="2800" dirty="0"/>
              <a:t> </a:t>
            </a:r>
          </a:p>
          <a:p>
            <a:r>
              <a:rPr lang="en-GB" sz="2400" dirty="0" err="1"/>
              <a:t>ኣብ</a:t>
            </a:r>
            <a:r>
              <a:rPr lang="en-GB" sz="2400" dirty="0"/>
              <a:t> </a:t>
            </a:r>
            <a:r>
              <a:rPr lang="en-GB" sz="2400" dirty="0" err="1"/>
              <a:t>ክርስቶስ</a:t>
            </a:r>
            <a:r>
              <a:rPr lang="en-GB" sz="2400" dirty="0"/>
              <a:t> </a:t>
            </a:r>
            <a:r>
              <a:rPr lang="en-GB" sz="2400" dirty="0" err="1"/>
              <a:t>እንተወዒልካዮ</a:t>
            </a:r>
            <a:r>
              <a:rPr lang="en-GB" sz="2400" dirty="0"/>
              <a:t> </a:t>
            </a:r>
            <a:r>
              <a:rPr lang="en-GB" sz="2400" dirty="0" err="1"/>
              <a:t>ድማ</a:t>
            </a:r>
            <a:r>
              <a:rPr lang="en-GB" sz="2400" dirty="0"/>
              <a:t> “ </a:t>
            </a:r>
            <a:r>
              <a:rPr lang="en-GB" sz="2400" dirty="0" err="1"/>
              <a:t>ኣምላኽ</a:t>
            </a:r>
            <a:r>
              <a:rPr lang="en-GB" sz="2400" dirty="0"/>
              <a:t> </a:t>
            </a:r>
            <a:r>
              <a:rPr lang="en-GB" sz="2400" dirty="0" err="1"/>
              <a:t>ከመይ</a:t>
            </a:r>
            <a:r>
              <a:rPr lang="en-GB" sz="2400" dirty="0"/>
              <a:t> </a:t>
            </a:r>
            <a:r>
              <a:rPr lang="en-GB" sz="2400" dirty="0" err="1"/>
              <a:t>ገይሩ</a:t>
            </a:r>
            <a:r>
              <a:rPr lang="en-GB" sz="2400" dirty="0"/>
              <a:t> </a:t>
            </a:r>
            <a:r>
              <a:rPr lang="en-GB" sz="2400" dirty="0" err="1"/>
              <a:t>ሰብ</a:t>
            </a:r>
            <a:r>
              <a:rPr lang="en-GB" sz="2400" dirty="0"/>
              <a:t> </a:t>
            </a:r>
            <a:r>
              <a:rPr lang="en-GB" sz="2400" dirty="0" err="1"/>
              <a:t>ይኸውን</a:t>
            </a:r>
            <a:r>
              <a:rPr lang="en-GB" sz="2400" dirty="0"/>
              <a:t>?“ (</a:t>
            </a:r>
            <a:r>
              <a:rPr lang="en-GB" sz="2400" dirty="0" err="1"/>
              <a:t>ስጋ</a:t>
            </a:r>
            <a:r>
              <a:rPr lang="en-GB" sz="2400" dirty="0"/>
              <a:t> </a:t>
            </a:r>
            <a:r>
              <a:rPr lang="en-GB" sz="2400" dirty="0" err="1"/>
              <a:t>ይለብስ</a:t>
            </a:r>
            <a:r>
              <a:rPr lang="en-GB" sz="2000" dirty="0"/>
              <a:t>)</a:t>
            </a:r>
            <a:endParaRPr lang="en-NO" sz="2000" dirty="0"/>
          </a:p>
          <a:p>
            <a:endParaRPr lang="en-GB" sz="2400" dirty="0"/>
          </a:p>
          <a:p>
            <a:pPr marL="0" indent="0">
              <a:buNone/>
            </a:pP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866838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D559-AA5A-BE4D-8FDC-64623387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090" y="193804"/>
            <a:ext cx="8911687" cy="707149"/>
          </a:xfrm>
        </p:spPr>
        <p:txBody>
          <a:bodyPr>
            <a:normAutofit fontScale="90000"/>
          </a:bodyPr>
          <a:lstStyle/>
          <a:p>
            <a:pPr algn="ctr"/>
            <a:r>
              <a:rPr lang="en-NO" sz="4400" dirty="0">
                <a:latin typeface="Nyala" panose="02000504070300020003" pitchFamily="2" charset="0"/>
              </a:rPr>
              <a:t>1ይ መልእኽቲ ዮሃንስ</a:t>
            </a:r>
            <a:endParaRPr lang="en-NO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3DA80-1CBA-5F4B-87DF-A6810DEC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43" y="900953"/>
            <a:ext cx="11876667" cy="551329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3000" dirty="0" err="1"/>
              <a:t>ኣብ</a:t>
            </a:r>
            <a:r>
              <a:rPr lang="en-GB" sz="3000" dirty="0"/>
              <a:t> </a:t>
            </a:r>
            <a:r>
              <a:rPr lang="en-GB" sz="3000" dirty="0" err="1"/>
              <a:t>ክርስቶስ</a:t>
            </a:r>
            <a:r>
              <a:rPr lang="en-GB" sz="3000" dirty="0"/>
              <a:t> </a:t>
            </a:r>
            <a:r>
              <a:rPr lang="en-GB" sz="3000" dirty="0" err="1"/>
              <a:t>እንተወዒልካዮ</a:t>
            </a:r>
            <a:r>
              <a:rPr lang="en-GB" sz="3000" dirty="0"/>
              <a:t> </a:t>
            </a:r>
            <a:r>
              <a:rPr lang="en-GB" sz="3000" dirty="0" err="1"/>
              <a:t>ድማ</a:t>
            </a:r>
            <a:r>
              <a:rPr lang="en-GB" sz="3000" dirty="0"/>
              <a:t> “ </a:t>
            </a:r>
            <a:r>
              <a:rPr lang="en-GB" sz="3000" dirty="0" err="1"/>
              <a:t>ኣምላኽ</a:t>
            </a:r>
            <a:r>
              <a:rPr lang="en-GB" sz="3000" dirty="0"/>
              <a:t> </a:t>
            </a:r>
            <a:r>
              <a:rPr lang="en-GB" sz="3000" dirty="0" err="1"/>
              <a:t>ከመይ</a:t>
            </a:r>
            <a:r>
              <a:rPr lang="en-GB" sz="3000" dirty="0"/>
              <a:t> </a:t>
            </a:r>
            <a:r>
              <a:rPr lang="en-GB" sz="3000" dirty="0" err="1"/>
              <a:t>ገይሩ</a:t>
            </a:r>
            <a:r>
              <a:rPr lang="en-GB" sz="3000" dirty="0"/>
              <a:t> </a:t>
            </a:r>
            <a:r>
              <a:rPr lang="en-GB" sz="3000" dirty="0" err="1"/>
              <a:t>ሰብ</a:t>
            </a:r>
            <a:r>
              <a:rPr lang="en-GB" sz="3000" dirty="0"/>
              <a:t> </a:t>
            </a:r>
            <a:r>
              <a:rPr lang="en-GB" sz="3000" dirty="0" err="1"/>
              <a:t>ይኸውን</a:t>
            </a:r>
            <a:r>
              <a:rPr lang="en-GB" sz="3000" dirty="0"/>
              <a:t>?“ (</a:t>
            </a:r>
            <a:r>
              <a:rPr lang="en-GB" sz="3000" dirty="0" err="1"/>
              <a:t>ስጋ</a:t>
            </a:r>
            <a:r>
              <a:rPr lang="en-GB" sz="3000" dirty="0"/>
              <a:t> </a:t>
            </a:r>
            <a:r>
              <a:rPr lang="en-GB" sz="3000" dirty="0" err="1"/>
              <a:t>ይለብስ</a:t>
            </a:r>
            <a:r>
              <a:rPr lang="en-GB" sz="2000" dirty="0"/>
              <a:t>)                                                 </a:t>
            </a:r>
            <a:r>
              <a:rPr lang="en-NO" sz="2000" dirty="0"/>
              <a:t>(Docetism: put on a mak to appear )</a:t>
            </a:r>
          </a:p>
          <a:p>
            <a:pPr marL="0" indent="0" algn="ctr">
              <a:buNone/>
            </a:pPr>
            <a:r>
              <a:rPr lang="en-NO" sz="2800" dirty="0"/>
              <a:t>እሞ እምብኣር፡ እቲ ስጋ የሱስ ኣብ ጥምቀቱ ክርስቶስ ኮይኑ</a:t>
            </a:r>
            <a:r>
              <a:rPr lang="en-NO" sz="2400" dirty="0"/>
              <a:t> </a:t>
            </a:r>
            <a:r>
              <a:rPr lang="en-GB" sz="2400" dirty="0"/>
              <a:t>“ </a:t>
            </a:r>
            <a:r>
              <a:rPr lang="en-GB" sz="2400" dirty="0" err="1"/>
              <a:t>ክርስቶስ</a:t>
            </a:r>
            <a:r>
              <a:rPr lang="en-GB" sz="2400" dirty="0"/>
              <a:t> </a:t>
            </a:r>
            <a:r>
              <a:rPr lang="en-GB" sz="2400" dirty="0" err="1"/>
              <a:t>ብስጋ</a:t>
            </a:r>
            <a:r>
              <a:rPr lang="en-GB" sz="2400" dirty="0"/>
              <a:t> </a:t>
            </a:r>
            <a:r>
              <a:rPr lang="en-GB" sz="2400" dirty="0" err="1"/>
              <a:t>ከምዝመጸ</a:t>
            </a:r>
            <a:r>
              <a:rPr lang="en-GB" sz="2400" dirty="0"/>
              <a:t> </a:t>
            </a:r>
            <a:r>
              <a:rPr lang="en-GB" sz="2400" dirty="0" err="1"/>
              <a:t>ዘይእመን</a:t>
            </a:r>
            <a:r>
              <a:rPr lang="en-GB" sz="2400" dirty="0"/>
              <a:t> </a:t>
            </a:r>
            <a:r>
              <a:rPr lang="en-GB" sz="2400" dirty="0" err="1"/>
              <a:t>ኩሉ</a:t>
            </a:r>
            <a:r>
              <a:rPr lang="en-GB" sz="2400" dirty="0"/>
              <a:t> </a:t>
            </a:r>
            <a:r>
              <a:rPr lang="en-GB" sz="2400" dirty="0" err="1"/>
              <a:t>ካብ</a:t>
            </a:r>
            <a:r>
              <a:rPr lang="en-GB" sz="2400" dirty="0"/>
              <a:t> </a:t>
            </a:r>
            <a:r>
              <a:rPr lang="en-GB" sz="2400" dirty="0" err="1"/>
              <a:t>ምህሮ</a:t>
            </a:r>
            <a:r>
              <a:rPr lang="en-GB" sz="2400" dirty="0"/>
              <a:t> </a:t>
            </a:r>
            <a:r>
              <a:rPr lang="en-GB" sz="2400" dirty="0" err="1"/>
              <a:t>ኣጋንንቲ</a:t>
            </a:r>
            <a:r>
              <a:rPr lang="en-GB" sz="2400" dirty="0"/>
              <a:t> </a:t>
            </a:r>
            <a:r>
              <a:rPr lang="en-GB" sz="2400" dirty="0" err="1"/>
              <a:t>እዩ</a:t>
            </a:r>
            <a:r>
              <a:rPr lang="en-GB" sz="2400" dirty="0"/>
              <a:t>”</a:t>
            </a:r>
          </a:p>
          <a:p>
            <a:pPr marL="0" indent="0" algn="ctr">
              <a:buNone/>
            </a:pPr>
            <a:r>
              <a:rPr lang="en-GB" sz="2800" dirty="0" err="1"/>
              <a:t>ከምቲ</a:t>
            </a:r>
            <a:r>
              <a:rPr lang="en-GB" sz="2800" dirty="0"/>
              <a:t> </a:t>
            </a:r>
            <a:r>
              <a:rPr lang="en-GB" sz="2800" dirty="0" err="1"/>
              <a:t>ኣብ</a:t>
            </a:r>
            <a:r>
              <a:rPr lang="en-GB" sz="2800" dirty="0"/>
              <a:t> </a:t>
            </a:r>
            <a:r>
              <a:rPr lang="en-GB" sz="2800" dirty="0" err="1"/>
              <a:t>ዘበንና</a:t>
            </a:r>
            <a:r>
              <a:rPr lang="en-GB" sz="2800" dirty="0"/>
              <a:t> </a:t>
            </a:r>
            <a:r>
              <a:rPr lang="en-GB" sz="2800" dirty="0" err="1"/>
              <a:t>ዘሎ</a:t>
            </a:r>
            <a:r>
              <a:rPr lang="en-GB" sz="2800" dirty="0"/>
              <a:t> </a:t>
            </a:r>
            <a:r>
              <a:rPr lang="en-GB" sz="2800" dirty="0" err="1"/>
              <a:t>ትምህርቲ</a:t>
            </a:r>
            <a:r>
              <a:rPr lang="en-GB" sz="2800" dirty="0"/>
              <a:t> </a:t>
            </a:r>
            <a:r>
              <a:rPr lang="en-GB" sz="2800" dirty="0" err="1"/>
              <a:t>ኒው</a:t>
            </a:r>
            <a:r>
              <a:rPr lang="en-GB" sz="2800" dirty="0"/>
              <a:t> </a:t>
            </a:r>
            <a:r>
              <a:rPr lang="en-GB" sz="2800" dirty="0" err="1"/>
              <a:t>ኤጅ</a:t>
            </a:r>
            <a:r>
              <a:rPr lang="en-GB" sz="2800" dirty="0"/>
              <a:t> “ </a:t>
            </a:r>
            <a:r>
              <a:rPr lang="en-GB" sz="2800" dirty="0" err="1"/>
              <a:t>እቲ</a:t>
            </a:r>
            <a:r>
              <a:rPr lang="en-GB" sz="2800" dirty="0"/>
              <a:t> </a:t>
            </a:r>
            <a:r>
              <a:rPr lang="en-GB" sz="2800" dirty="0" err="1"/>
              <a:t>ሰብ</a:t>
            </a:r>
            <a:r>
              <a:rPr lang="en-GB" sz="2800" dirty="0"/>
              <a:t> </a:t>
            </a:r>
            <a:r>
              <a:rPr lang="en-GB" sz="2800" dirty="0" err="1"/>
              <a:t>የሱስን</a:t>
            </a:r>
            <a:r>
              <a:rPr lang="en-GB" sz="2800" dirty="0"/>
              <a:t> </a:t>
            </a:r>
            <a:r>
              <a:rPr lang="en-GB" sz="2800" dirty="0" err="1"/>
              <a:t>እቲ</a:t>
            </a:r>
            <a:r>
              <a:rPr lang="en-GB" sz="2800" dirty="0"/>
              <a:t> </a:t>
            </a:r>
            <a:r>
              <a:rPr lang="en-GB" sz="2800" dirty="0" err="1"/>
              <a:t>ኣምላኽ</a:t>
            </a:r>
            <a:r>
              <a:rPr lang="en-GB" sz="2800" dirty="0"/>
              <a:t> </a:t>
            </a:r>
            <a:r>
              <a:rPr lang="en-GB" sz="2800" dirty="0" err="1"/>
              <a:t>ክርስቶስን</a:t>
            </a:r>
            <a:r>
              <a:rPr lang="en-GB" sz="2800" dirty="0"/>
              <a:t>” </a:t>
            </a:r>
            <a:r>
              <a:rPr lang="en-GB" sz="2800" dirty="0" err="1"/>
              <a:t>ኣብ</a:t>
            </a:r>
            <a:r>
              <a:rPr lang="en-GB" sz="2800" dirty="0"/>
              <a:t> </a:t>
            </a:r>
            <a:r>
              <a:rPr lang="en-GB" sz="2800" dirty="0" err="1"/>
              <a:t>ጊዜ</a:t>
            </a:r>
            <a:r>
              <a:rPr lang="en-GB" sz="2800" dirty="0"/>
              <a:t> </a:t>
            </a:r>
            <a:r>
              <a:rPr lang="en-GB" sz="2800" dirty="0" err="1"/>
              <a:t>ሞት</a:t>
            </a:r>
            <a:r>
              <a:rPr lang="en-GB" sz="2800" dirty="0"/>
              <a:t> </a:t>
            </a:r>
            <a:r>
              <a:rPr lang="en-GB" sz="2800" dirty="0" err="1"/>
              <a:t>ክርስቶስ</a:t>
            </a:r>
            <a:r>
              <a:rPr lang="en-GB" sz="2800" dirty="0"/>
              <a:t> </a:t>
            </a:r>
            <a:r>
              <a:rPr lang="en-GB" sz="2800" dirty="0" err="1"/>
              <a:t>ከይዱ</a:t>
            </a:r>
            <a:r>
              <a:rPr lang="en-GB" sz="2800" dirty="0"/>
              <a:t> </a:t>
            </a:r>
            <a:r>
              <a:rPr lang="en-GB" sz="2800" dirty="0" err="1"/>
              <a:t>የሱስ</a:t>
            </a:r>
            <a:r>
              <a:rPr lang="en-GB" sz="2800" dirty="0"/>
              <a:t> </a:t>
            </a:r>
            <a:r>
              <a:rPr lang="en-GB" sz="2800" dirty="0" err="1"/>
              <a:t>ተቐቢሩ</a:t>
            </a:r>
            <a:r>
              <a:rPr lang="en-GB" sz="2800" dirty="0"/>
              <a:t>” </a:t>
            </a:r>
            <a:r>
              <a:rPr lang="en-GB" sz="2800" dirty="0" err="1"/>
              <a:t>ስለዚ</a:t>
            </a:r>
            <a:r>
              <a:rPr lang="en-GB" sz="2800" dirty="0"/>
              <a:t> </a:t>
            </a:r>
            <a:r>
              <a:rPr lang="en-GB" sz="2800" dirty="0" err="1"/>
              <a:t>እዩ</a:t>
            </a:r>
            <a:r>
              <a:rPr lang="en-GB" sz="2800" dirty="0"/>
              <a:t> “ </a:t>
            </a:r>
            <a:r>
              <a:rPr lang="en-GB" sz="2800" dirty="0" err="1"/>
              <a:t>ኩሉ</a:t>
            </a:r>
            <a:r>
              <a:rPr lang="en-GB" sz="2800" dirty="0"/>
              <a:t> </a:t>
            </a:r>
            <a:r>
              <a:rPr lang="en-GB" sz="2800" dirty="0" err="1"/>
              <a:t>ሰብ</a:t>
            </a:r>
            <a:r>
              <a:rPr lang="en-GB" sz="2800" dirty="0"/>
              <a:t> </a:t>
            </a:r>
            <a:r>
              <a:rPr lang="en-GB" sz="2800" dirty="0" err="1"/>
              <a:t>ክርስቶስ</a:t>
            </a:r>
            <a:r>
              <a:rPr lang="en-GB" sz="2800" dirty="0"/>
              <a:t> </a:t>
            </a:r>
            <a:r>
              <a:rPr lang="en-GB" sz="2800" dirty="0" err="1"/>
              <a:t>ብምልባስ</a:t>
            </a:r>
            <a:r>
              <a:rPr lang="en-GB" sz="2800" dirty="0"/>
              <a:t> </a:t>
            </a:r>
            <a:r>
              <a:rPr lang="en-GB" sz="2800" dirty="0" err="1"/>
              <a:t>ክርስቶስ</a:t>
            </a:r>
            <a:r>
              <a:rPr lang="en-GB" sz="2800" dirty="0"/>
              <a:t> </a:t>
            </a:r>
            <a:r>
              <a:rPr lang="en-GB" sz="2800" dirty="0" err="1"/>
              <a:t>ክኸውን</a:t>
            </a:r>
            <a:r>
              <a:rPr lang="en-GB" sz="2800" dirty="0"/>
              <a:t> </a:t>
            </a:r>
            <a:r>
              <a:rPr lang="en-GB" sz="2800" dirty="0" err="1"/>
              <a:t>ተኽእሎ</a:t>
            </a:r>
            <a:r>
              <a:rPr lang="en-GB" sz="2800" dirty="0"/>
              <a:t> </a:t>
            </a:r>
            <a:r>
              <a:rPr lang="en-GB" sz="2800" dirty="0" err="1"/>
              <a:t>ዘለዎ</a:t>
            </a:r>
            <a:r>
              <a:rPr lang="en-GB" sz="2800" dirty="0"/>
              <a:t>”</a:t>
            </a:r>
          </a:p>
          <a:p>
            <a:pPr marL="0" indent="0" algn="ctr">
              <a:buNone/>
            </a:pPr>
            <a:r>
              <a:rPr lang="en-GB" sz="3000" dirty="0" err="1"/>
              <a:t>የሱስ</a:t>
            </a:r>
            <a:r>
              <a:rPr lang="en-GB" sz="3000" dirty="0"/>
              <a:t> </a:t>
            </a:r>
            <a:r>
              <a:rPr lang="en-GB" sz="3000" dirty="0" err="1"/>
              <a:t>ክርስቶስ</a:t>
            </a:r>
            <a:r>
              <a:rPr lang="en-GB" sz="3000" dirty="0"/>
              <a:t>፡ </a:t>
            </a:r>
            <a:r>
              <a:rPr lang="en-GB" sz="3000" dirty="0" err="1"/>
              <a:t>ሐደ</a:t>
            </a:r>
            <a:r>
              <a:rPr lang="en-GB" sz="3000" dirty="0"/>
              <a:t> </a:t>
            </a:r>
            <a:r>
              <a:rPr lang="en-GB" sz="3000" dirty="0" err="1"/>
              <a:t>ሰብ</a:t>
            </a:r>
            <a:r>
              <a:rPr lang="en-GB" sz="3000" dirty="0"/>
              <a:t> </a:t>
            </a:r>
            <a:r>
              <a:rPr lang="en-GB" sz="3000" dirty="0" err="1"/>
              <a:t>እዩ</a:t>
            </a:r>
            <a:r>
              <a:rPr lang="en-GB" sz="3000" dirty="0"/>
              <a:t>! </a:t>
            </a:r>
            <a:r>
              <a:rPr lang="en-GB" sz="3000" dirty="0" err="1"/>
              <a:t>መንፈሳውን</a:t>
            </a:r>
            <a:r>
              <a:rPr lang="en-GB" sz="3000" dirty="0"/>
              <a:t> </a:t>
            </a:r>
            <a:r>
              <a:rPr lang="en-GB" sz="3000" dirty="0" err="1"/>
              <a:t>ስጋውን</a:t>
            </a:r>
            <a:r>
              <a:rPr lang="en-GB" sz="3000" dirty="0"/>
              <a:t>፡ </a:t>
            </a:r>
            <a:r>
              <a:rPr lang="en-GB" sz="3000" dirty="0" err="1"/>
              <a:t>መለኮታውን</a:t>
            </a:r>
            <a:r>
              <a:rPr lang="en-GB" sz="3000" dirty="0"/>
              <a:t> </a:t>
            </a:r>
            <a:r>
              <a:rPr lang="en-GB" sz="3000" dirty="0" err="1"/>
              <a:t>ሰብኣውን</a:t>
            </a:r>
            <a:r>
              <a:rPr lang="en-GB" sz="3000" dirty="0"/>
              <a:t>፡ </a:t>
            </a:r>
            <a:r>
              <a:rPr lang="en-GB" sz="3000" dirty="0" err="1"/>
              <a:t>ዘልኣለማውን</a:t>
            </a:r>
            <a:r>
              <a:rPr lang="en-GB" sz="3000" dirty="0"/>
              <a:t> </a:t>
            </a:r>
            <a:r>
              <a:rPr lang="en-GB" sz="3000" dirty="0" err="1"/>
              <a:t>ጊዝያውን</a:t>
            </a:r>
            <a:endParaRPr lang="en-GB" sz="2000" dirty="0"/>
          </a:p>
          <a:p>
            <a:pPr marL="0" indent="0" algn="ctr">
              <a:buNone/>
            </a:pPr>
            <a:r>
              <a:rPr lang="en-GB" sz="2600" dirty="0" err="1"/>
              <a:t>ሓደ</a:t>
            </a:r>
            <a:r>
              <a:rPr lang="en-GB" sz="2600" dirty="0"/>
              <a:t>  </a:t>
            </a:r>
            <a:r>
              <a:rPr lang="en-GB" sz="2600" dirty="0" err="1"/>
              <a:t>መሰራታዊ</a:t>
            </a:r>
            <a:r>
              <a:rPr lang="en-GB" sz="2600" dirty="0"/>
              <a:t> </a:t>
            </a:r>
            <a:r>
              <a:rPr lang="en-GB" sz="2600" dirty="0" err="1"/>
              <a:t>ስሕተት</a:t>
            </a:r>
            <a:r>
              <a:rPr lang="en-GB" sz="2600" dirty="0"/>
              <a:t> </a:t>
            </a:r>
            <a:r>
              <a:rPr lang="en-GB" sz="2600" dirty="0" err="1"/>
              <a:t>ፍላስፋታት</a:t>
            </a:r>
            <a:r>
              <a:rPr lang="en-GB" sz="2600" dirty="0"/>
              <a:t> </a:t>
            </a:r>
            <a:r>
              <a:rPr lang="en-GB" sz="2600" dirty="0" err="1"/>
              <a:t>ግሪኻውያን</a:t>
            </a:r>
            <a:r>
              <a:rPr lang="en-GB" sz="2600" dirty="0"/>
              <a:t>፡ </a:t>
            </a:r>
            <a:r>
              <a:rPr lang="en-GB" sz="2600" dirty="0" err="1"/>
              <a:t>እግዚኣብሄር</a:t>
            </a:r>
            <a:r>
              <a:rPr lang="en-GB" sz="2600" dirty="0"/>
              <a:t> </a:t>
            </a:r>
            <a:r>
              <a:rPr lang="en-GB" sz="2600" dirty="0" err="1"/>
              <a:t>ጊዜ</a:t>
            </a:r>
            <a:r>
              <a:rPr lang="en-GB" sz="2600" dirty="0"/>
              <a:t> </a:t>
            </a:r>
            <a:r>
              <a:rPr lang="en-GB" sz="2600" dirty="0" err="1"/>
              <a:t>የብሉን</a:t>
            </a:r>
            <a:r>
              <a:rPr lang="en-GB" sz="2600" dirty="0"/>
              <a:t> (</a:t>
            </a:r>
            <a:r>
              <a:rPr lang="en-GB" sz="2600" dirty="0" err="1"/>
              <a:t>እቲ</a:t>
            </a:r>
            <a:r>
              <a:rPr lang="en-GB" sz="2600" dirty="0"/>
              <a:t> </a:t>
            </a:r>
            <a:r>
              <a:rPr lang="en-GB" sz="2600" dirty="0" err="1"/>
              <a:t>ቕኑዕ</a:t>
            </a:r>
            <a:r>
              <a:rPr lang="en-GB" sz="2600" dirty="0"/>
              <a:t> </a:t>
            </a:r>
            <a:r>
              <a:rPr lang="en-GB" sz="2600" dirty="0" err="1"/>
              <a:t>ብጊዜ</a:t>
            </a:r>
            <a:r>
              <a:rPr lang="en-GB" sz="2600" dirty="0"/>
              <a:t> </a:t>
            </a:r>
            <a:r>
              <a:rPr lang="en-GB" sz="2600" dirty="0" err="1"/>
              <a:t>ኣይድረትን</a:t>
            </a:r>
            <a:r>
              <a:rPr lang="en-GB" sz="2600" dirty="0"/>
              <a:t>) </a:t>
            </a:r>
            <a:r>
              <a:rPr lang="en-GB" sz="2600" dirty="0" err="1"/>
              <a:t>ጊዜ</a:t>
            </a:r>
            <a:r>
              <a:rPr lang="en-GB" sz="2600" dirty="0"/>
              <a:t> </a:t>
            </a:r>
            <a:r>
              <a:rPr lang="en-GB" sz="2600" dirty="0" err="1"/>
              <a:t>ግና</a:t>
            </a:r>
            <a:r>
              <a:rPr lang="en-GB" sz="2600" dirty="0"/>
              <a:t> </a:t>
            </a:r>
            <a:r>
              <a:rPr lang="en-GB" sz="2600" dirty="0" err="1"/>
              <a:t>ንኣምላኽ</a:t>
            </a:r>
            <a:r>
              <a:rPr lang="en-GB" sz="2600" dirty="0"/>
              <a:t> </a:t>
            </a:r>
            <a:r>
              <a:rPr lang="en-GB" sz="2600" dirty="0" err="1"/>
              <a:t>ክዉንነት</a:t>
            </a:r>
            <a:r>
              <a:rPr lang="en-GB" sz="2600" dirty="0"/>
              <a:t> </a:t>
            </a:r>
            <a:r>
              <a:rPr lang="en-GB" sz="2600" dirty="0" err="1"/>
              <a:t>እዩ</a:t>
            </a:r>
            <a:r>
              <a:rPr lang="en-GB" sz="2600" dirty="0"/>
              <a:t>፤ </a:t>
            </a:r>
            <a:r>
              <a:rPr lang="en-GB" sz="2600" dirty="0" err="1"/>
              <a:t>ክፈጥር</a:t>
            </a:r>
            <a:r>
              <a:rPr lang="en-GB" sz="2600" dirty="0"/>
              <a:t> </a:t>
            </a:r>
            <a:r>
              <a:rPr lang="en-GB" sz="2600" dirty="0" err="1"/>
              <a:t>ከሎ</a:t>
            </a:r>
            <a:r>
              <a:rPr lang="en-GB" sz="2600" dirty="0"/>
              <a:t> “ </a:t>
            </a:r>
            <a:r>
              <a:rPr lang="en-GB" sz="2600" dirty="0" err="1"/>
              <a:t>መዓልቲ</a:t>
            </a:r>
            <a:r>
              <a:rPr lang="en-GB" sz="2600" dirty="0"/>
              <a:t> </a:t>
            </a:r>
            <a:r>
              <a:rPr lang="en-GB" sz="2600" dirty="0" err="1"/>
              <a:t>ለይቲ</a:t>
            </a:r>
            <a:r>
              <a:rPr lang="en-GB" sz="2600" dirty="0"/>
              <a:t> </a:t>
            </a:r>
            <a:r>
              <a:rPr lang="en-GB" sz="2600" dirty="0" err="1"/>
              <a:t>ምባሉ</a:t>
            </a:r>
            <a:r>
              <a:rPr lang="en-GB" sz="2600" dirty="0"/>
              <a:t>፡ </a:t>
            </a:r>
            <a:r>
              <a:rPr lang="en-GB" sz="2600" dirty="0" err="1"/>
              <a:t>ዝነብረ</a:t>
            </a:r>
            <a:r>
              <a:rPr lang="en-GB" sz="2600" dirty="0"/>
              <a:t> </a:t>
            </a:r>
            <a:r>
              <a:rPr lang="en-GB" sz="2600" dirty="0" err="1"/>
              <a:t>ዘሎ</a:t>
            </a:r>
            <a:r>
              <a:rPr lang="en-GB" sz="2600" dirty="0"/>
              <a:t> </a:t>
            </a:r>
            <a:r>
              <a:rPr lang="en-GB" sz="2600" dirty="0" err="1"/>
              <a:t>ዝነብር</a:t>
            </a:r>
            <a:r>
              <a:rPr lang="en-GB" sz="2600" dirty="0"/>
              <a:t> </a:t>
            </a:r>
            <a:r>
              <a:rPr lang="en-GB" sz="2600" dirty="0" err="1"/>
              <a:t>ምባሉ</a:t>
            </a:r>
            <a:r>
              <a:rPr lang="en-GB" sz="2600" dirty="0"/>
              <a:t> </a:t>
            </a:r>
            <a:r>
              <a:rPr lang="en-GB" sz="2600" dirty="0" err="1"/>
              <a:t>እዚ</a:t>
            </a:r>
            <a:r>
              <a:rPr lang="en-GB" sz="2600" dirty="0"/>
              <a:t> </a:t>
            </a:r>
            <a:r>
              <a:rPr lang="en-GB" sz="2600" dirty="0" err="1"/>
              <a:t>ሓቅታት</a:t>
            </a:r>
            <a:r>
              <a:rPr lang="en-GB" sz="2600" dirty="0"/>
              <a:t> </a:t>
            </a:r>
            <a:r>
              <a:rPr lang="en-GB" sz="2600" dirty="0" err="1"/>
              <a:t>ኣይንረስዕ</a:t>
            </a:r>
            <a:r>
              <a:rPr lang="en-GB" sz="2600" dirty="0"/>
              <a:t>። </a:t>
            </a:r>
            <a:r>
              <a:rPr lang="en-GB" sz="2600" dirty="0" err="1"/>
              <a:t>ዘልኣለምነት</a:t>
            </a:r>
            <a:r>
              <a:rPr lang="en-GB" sz="2600" dirty="0"/>
              <a:t> </a:t>
            </a:r>
            <a:r>
              <a:rPr lang="en-GB" sz="2600" dirty="0" err="1"/>
              <a:t>ማለት</a:t>
            </a:r>
            <a:r>
              <a:rPr lang="en-GB" sz="2600" dirty="0"/>
              <a:t>፡ </a:t>
            </a:r>
            <a:r>
              <a:rPr lang="en-GB" sz="2600" dirty="0" err="1"/>
              <a:t>እተናውሐ</a:t>
            </a:r>
            <a:r>
              <a:rPr lang="en-GB" sz="2600" dirty="0"/>
              <a:t> </a:t>
            </a:r>
            <a:r>
              <a:rPr lang="en-GB" sz="2600" dirty="0" err="1"/>
              <a:t>ጊዜ</a:t>
            </a:r>
            <a:r>
              <a:rPr lang="en-GB" sz="2000" dirty="0"/>
              <a:t>                                                  </a:t>
            </a:r>
          </a:p>
          <a:p>
            <a:pPr marL="0" indent="0" algn="ctr">
              <a:buNone/>
            </a:pPr>
            <a:r>
              <a:rPr lang="en-GB" sz="2800" dirty="0"/>
              <a:t>(Eternity is Time extended infinitely) </a:t>
            </a:r>
          </a:p>
          <a:p>
            <a:pPr marL="0" indent="0" algn="ctr">
              <a:buNone/>
            </a:pPr>
            <a:r>
              <a:rPr lang="en-GB" sz="2400" dirty="0" err="1"/>
              <a:t>ሃዋርያ</a:t>
            </a:r>
            <a:r>
              <a:rPr lang="en-GB" sz="2400" dirty="0"/>
              <a:t> </a:t>
            </a:r>
            <a:r>
              <a:rPr lang="en-GB" sz="2400" dirty="0" err="1"/>
              <a:t>ዮሃንስ</a:t>
            </a:r>
            <a:r>
              <a:rPr lang="en-GB" sz="2400" dirty="0"/>
              <a:t> </a:t>
            </a:r>
            <a:r>
              <a:rPr lang="en-GB" sz="2400" dirty="0" err="1"/>
              <a:t>ነዚ</a:t>
            </a:r>
            <a:r>
              <a:rPr lang="en-GB" sz="2400" dirty="0"/>
              <a:t> </a:t>
            </a:r>
            <a:r>
              <a:rPr lang="en-GB" sz="2400" dirty="0" err="1"/>
              <a:t>ክምልሽ</a:t>
            </a:r>
            <a:r>
              <a:rPr lang="en-GB" sz="2400" dirty="0"/>
              <a:t> </a:t>
            </a:r>
            <a:r>
              <a:rPr lang="en-GB" sz="2400" dirty="0" err="1"/>
              <a:t>ኣብ</a:t>
            </a:r>
            <a:r>
              <a:rPr lang="en-GB" sz="2400" dirty="0"/>
              <a:t> </a:t>
            </a:r>
            <a:r>
              <a:rPr lang="en-GB" sz="2400" dirty="0" err="1"/>
              <a:t>መእተዊኡ</a:t>
            </a:r>
            <a:r>
              <a:rPr lang="en-GB" sz="2400" dirty="0"/>
              <a:t> ” </a:t>
            </a:r>
            <a:r>
              <a:rPr lang="am-ET" sz="2400" dirty="0"/>
              <a:t>እቲ ኻብ </a:t>
            </a:r>
            <a:r>
              <a:rPr lang="am-ET" sz="2400" b="1" u="sng" dirty="0">
                <a:solidFill>
                  <a:srgbClr val="FF0000"/>
                </a:solidFill>
              </a:rPr>
              <a:t>መጀመርታ</a:t>
            </a:r>
            <a:r>
              <a:rPr lang="am-ET" sz="2400" dirty="0"/>
              <a:t> ዝነበረ፡ ንሕና ዝሰማዕናዮ፡ እቲ በዒንትና ዝርኤናዮ፡ እቲ ዝጠመትናዮ፡ ኣእዳውናውን ዘረምሰሳኦ፡ ብዛዕባ እቲ ቓል ህይወት</a:t>
            </a:r>
            <a:r>
              <a:rPr lang="en-GB" sz="2400" dirty="0"/>
              <a:t>“ </a:t>
            </a:r>
            <a:r>
              <a:rPr lang="en-GB" sz="2400" dirty="0" err="1"/>
              <a:t>ኢሉ</a:t>
            </a:r>
            <a:r>
              <a:rPr lang="en-GB" sz="2400" dirty="0"/>
              <a:t>፤ </a:t>
            </a:r>
            <a:r>
              <a:rPr lang="en-GB" sz="2400" dirty="0" err="1"/>
              <a:t>ከምኡ</a:t>
            </a:r>
            <a:r>
              <a:rPr lang="en-GB" sz="2400" dirty="0"/>
              <a:t> </a:t>
            </a:r>
            <a:r>
              <a:rPr lang="en-GB" sz="2400" dirty="0" err="1"/>
              <a:t>ኢሉ</a:t>
            </a:r>
            <a:r>
              <a:rPr lang="en-GB" sz="2400" dirty="0"/>
              <a:t> </a:t>
            </a:r>
            <a:r>
              <a:rPr lang="en-GB" sz="2400" dirty="0" err="1"/>
              <a:t>ክጅምር</a:t>
            </a:r>
            <a:r>
              <a:rPr lang="en-GB" sz="2400" dirty="0"/>
              <a:t> </a:t>
            </a:r>
            <a:r>
              <a:rPr lang="en-GB" sz="2400" dirty="0" err="1"/>
              <a:t>ዝገበሮ</a:t>
            </a:r>
            <a:r>
              <a:rPr lang="en-GB" sz="2400" dirty="0"/>
              <a:t> </a:t>
            </a:r>
            <a:r>
              <a:rPr lang="en-GB" sz="2400" dirty="0" err="1"/>
              <a:t>ምላሽ</a:t>
            </a:r>
            <a:r>
              <a:rPr lang="en-GB" sz="2400" dirty="0"/>
              <a:t> </a:t>
            </a:r>
            <a:r>
              <a:rPr lang="en-GB" sz="2400" dirty="0" err="1"/>
              <a:t>ንምሃብ</a:t>
            </a:r>
            <a:r>
              <a:rPr lang="en-GB" sz="2400" dirty="0"/>
              <a:t> </a:t>
            </a:r>
            <a:r>
              <a:rPr lang="en-GB" sz="2400" dirty="0" err="1"/>
              <a:t>እዩ</a:t>
            </a:r>
            <a:r>
              <a:rPr lang="en-GB" sz="2400" dirty="0"/>
              <a:t>፤ </a:t>
            </a:r>
          </a:p>
          <a:p>
            <a:pPr marL="0" indent="0" algn="ctr">
              <a:buNone/>
            </a:pPr>
            <a:r>
              <a:rPr lang="en-GB" sz="2600" dirty="0"/>
              <a:t>                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312457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C8768-7843-D743-918D-7E542879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latin typeface="Nyala" panose="02000504070300020003" pitchFamily="2" charset="0"/>
              </a:rPr>
              <a:t>1ይ መልእኽቲ ዮሃንስ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03C53-C288-E042-BD95-9BB6A30AF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9" y="1438835"/>
            <a:ext cx="11293940" cy="4935071"/>
          </a:xfrm>
        </p:spPr>
        <p:txBody>
          <a:bodyPr/>
          <a:lstStyle/>
          <a:p>
            <a:pPr algn="ctr"/>
            <a:r>
              <a:rPr lang="en-NO" dirty="0"/>
              <a:t>እሞ </a:t>
            </a:r>
            <a:r>
              <a:rPr lang="en-NO" sz="2400" dirty="0"/>
              <a:t>እዚ ኣንተ ኣመንካዮ ወይ ዕሽሽ እንተበልካዮ እንታይ ጸገሙ?</a:t>
            </a:r>
          </a:p>
          <a:p>
            <a:pPr algn="ctr"/>
            <a:r>
              <a:rPr lang="en-NO" sz="2800" dirty="0">
                <a:solidFill>
                  <a:schemeClr val="accent1">
                    <a:lumMod val="75000"/>
                  </a:schemeClr>
                </a:solidFill>
              </a:rPr>
              <a:t>ንኽርስቶስ ብኸመይ ትፈልጦ ንዕኡ ጥራይ ዘይኮነስ መንፈሳውነትካ ከይተረፈ እዩ ዝጽሎ</a:t>
            </a:r>
          </a:p>
          <a:p>
            <a:r>
              <a:rPr lang="en-NO" dirty="0"/>
              <a:t> </a:t>
            </a:r>
            <a:r>
              <a:rPr lang="en-NO" sz="2800" dirty="0"/>
              <a:t>ስጋኻ ርኹስ እዩ ስለዚ ብስጋኻ እትገብሮ ጸገም የብሉን ሓንትስ መንፈስካ ጥራይ ሓሉ!</a:t>
            </a:r>
          </a:p>
          <a:p>
            <a:r>
              <a:rPr lang="en-NO" sz="2800" dirty="0"/>
              <a:t>ክርስትያን ምዃን ነቲ ሞራላውን ምድራዊን ሕጊ“ ቅኑዕን ጌጋን ዝብል ዘይምልከቶ ይኸውን”</a:t>
            </a:r>
          </a:p>
          <a:p>
            <a:r>
              <a:rPr lang="en-NO" sz="2800" dirty="0"/>
              <a:t>ሓጥያት ንኣመንቲ ኣይምልከትን ሓጥያት ስለዘይምልከተካ ድማ ንስሓ ኣየድልየካን</a:t>
            </a:r>
          </a:p>
          <a:p>
            <a:r>
              <a:rPr lang="en-NO" sz="2800" dirty="0"/>
              <a:t>ሓንሳብ እንድሕር ድሒንካ . . . . . . . </a:t>
            </a:r>
          </a:p>
          <a:p>
            <a:r>
              <a:rPr lang="en-NO" sz="2800" dirty="0"/>
              <a:t>ሓጥያት ትማሊ ሎሚን ጽባሕን ተሐዲጉ እዩ? </a:t>
            </a:r>
          </a:p>
        </p:txBody>
      </p:sp>
    </p:spTree>
    <p:extLst>
      <p:ext uri="{BB962C8B-B14F-4D97-AF65-F5344CB8AC3E}">
        <p14:creationId xmlns:p14="http://schemas.microsoft.com/office/powerpoint/2010/main" val="130708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CC44-25F8-B341-9C2A-4C1B02E6E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1639" y="130893"/>
            <a:ext cx="8911687" cy="597979"/>
          </a:xfrm>
        </p:spPr>
        <p:txBody>
          <a:bodyPr>
            <a:normAutofit fontScale="90000"/>
          </a:bodyPr>
          <a:lstStyle/>
          <a:p>
            <a:pPr algn="ctr"/>
            <a:r>
              <a:rPr lang="en-NO" sz="5400" dirty="0">
                <a:latin typeface="Nyala" panose="02000504070300020003" pitchFamily="2" charset="0"/>
              </a:rPr>
              <a:t>1ይ </a:t>
            </a:r>
            <a:r>
              <a:rPr lang="en-NO" sz="5400" dirty="0"/>
              <a:t>መልእኽቲ ዮሃንስ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80661F-F50A-6240-B263-D74D1AEF4D53}"/>
              </a:ext>
            </a:extLst>
          </p:cNvPr>
          <p:cNvSpPr txBox="1"/>
          <p:nvPr/>
        </p:nvSpPr>
        <p:spPr>
          <a:xfrm>
            <a:off x="392697" y="930578"/>
            <a:ext cx="1179930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3600" dirty="0"/>
              <a:t>        </a:t>
            </a:r>
            <a:r>
              <a:rPr lang="en-NO" sz="3600" u="sng" dirty="0">
                <a:solidFill>
                  <a:srgbClr val="FF0000"/>
                </a:solidFill>
              </a:rPr>
              <a:t>ንጹር ተጻይነት</a:t>
            </a:r>
          </a:p>
          <a:p>
            <a:r>
              <a:rPr lang="en-NO" sz="2400" b="1" dirty="0"/>
              <a:t>ብርሃን 								ጸልማት</a:t>
            </a:r>
            <a:endParaRPr lang="en-NO" b="1" dirty="0"/>
          </a:p>
          <a:p>
            <a:r>
              <a:rPr lang="en-NO" sz="2400" b="1" dirty="0"/>
              <a:t>ህይወት 								ሞት</a:t>
            </a:r>
          </a:p>
          <a:p>
            <a:r>
              <a:rPr lang="en-NO" sz="2400" b="1" dirty="0"/>
              <a:t>ፍቕሪ 								ጽልኢ</a:t>
            </a:r>
          </a:p>
          <a:p>
            <a:r>
              <a:rPr lang="en-NO" sz="2400" b="1" dirty="0"/>
              <a:t>ጽድቂ 								መፍረስቲ ሕጊ</a:t>
            </a:r>
          </a:p>
          <a:p>
            <a:r>
              <a:rPr lang="en-NO" sz="2400" b="1" dirty="0"/>
              <a:t>ደቂ ብርሃን 							ደቂ ጸልማት</a:t>
            </a:r>
          </a:p>
          <a:p>
            <a:r>
              <a:rPr lang="en-NO" sz="2400" b="1" dirty="0"/>
              <a:t>ውሉድ ኣምላኽ 						ውሉድ ሰይጣን</a:t>
            </a:r>
          </a:p>
          <a:p>
            <a:r>
              <a:rPr lang="en-NO" sz="2400" b="1" dirty="0"/>
              <a:t>ፍቕሪ ኣቦ								 ፍቕሪ ዓለም</a:t>
            </a:r>
          </a:p>
          <a:p>
            <a:pPr algn="ctr"/>
            <a:r>
              <a:rPr lang="en-NO" sz="2800" b="1" dirty="0">
                <a:solidFill>
                  <a:srgbClr val="FF0000"/>
                </a:solidFill>
              </a:rPr>
              <a:t>መን? ( 2፡ 12 ክሳብ 14) ንዝተፈላለዩ መንፈሳዊ ብጽሕነት</a:t>
            </a:r>
          </a:p>
          <a:p>
            <a:r>
              <a:rPr lang="en-NO" sz="4000" dirty="0">
                <a:solidFill>
                  <a:srgbClr val="00B050"/>
                </a:solidFill>
              </a:rPr>
              <a:t>ኣቱም ደቀየ </a:t>
            </a:r>
            <a:r>
              <a:rPr lang="en-NO" sz="4000" dirty="0"/>
              <a:t>				      </a:t>
            </a:r>
            <a:r>
              <a:rPr lang="en-NO" sz="4000" dirty="0">
                <a:solidFill>
                  <a:srgbClr val="0070C0"/>
                </a:solidFill>
              </a:rPr>
              <a:t>ኣቱም ኣጉባዝ </a:t>
            </a:r>
            <a:r>
              <a:rPr lang="en-NO" sz="4000" dirty="0"/>
              <a:t>			      </a:t>
            </a:r>
            <a:r>
              <a:rPr lang="en-NO" sz="4000" dirty="0">
                <a:solidFill>
                  <a:srgbClr val="7030A0"/>
                </a:solidFill>
              </a:rPr>
              <a:t>ኣቱም ኣቦታት</a:t>
            </a:r>
          </a:p>
          <a:p>
            <a:r>
              <a:rPr lang="en-NO" sz="2800" b="1" dirty="0"/>
              <a:t>ይቕረታ ፍለጡ								 ብርቱዓት						 ዕድመ ተሞክሮ ዘለዎም</a:t>
            </a:r>
          </a:p>
          <a:p>
            <a:r>
              <a:rPr lang="en-NO" sz="2800" b="1" dirty="0"/>
              <a:t>ኣቦታት አለልዩ 								ንጹሓፍ ዝፈለጡ   				</a:t>
            </a:r>
            <a:r>
              <a:rPr lang="en-NO" sz="2800" dirty="0"/>
              <a:t> </a:t>
            </a:r>
            <a:r>
              <a:rPr lang="en-NO" sz="2800" b="1" dirty="0">
                <a:latin typeface="Nyala" panose="02000504070300020003" pitchFamily="2" charset="0"/>
              </a:rPr>
              <a:t>ዕምቆት ተሞክሮ </a:t>
            </a:r>
            <a:r>
              <a:rPr lang="en-NO" sz="2800" b="1" dirty="0"/>
              <a:t>ዘለዎም</a:t>
            </a:r>
            <a:endParaRPr lang="en-NO" sz="2800" b="1" dirty="0">
              <a:latin typeface="Nyala" panose="02000504070300020003" pitchFamily="2" charset="0"/>
            </a:endParaRPr>
          </a:p>
          <a:p>
            <a:r>
              <a:rPr lang="en-NO" sz="2800" dirty="0"/>
              <a:t>										   </a:t>
            </a:r>
            <a:r>
              <a:rPr lang="en-NO" sz="2800" b="1" dirty="0"/>
              <a:t>ንሰይጣን ስዒርኩሞ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58BE97-5BC6-1F4B-95D8-F56CE354DF2F}"/>
              </a:ext>
            </a:extLst>
          </p:cNvPr>
          <p:cNvSpPr txBox="1"/>
          <p:nvPr/>
        </p:nvSpPr>
        <p:spPr>
          <a:xfrm>
            <a:off x="6096000" y="1059120"/>
            <a:ext cx="58584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000" dirty="0">
                <a:solidFill>
                  <a:srgbClr val="FF0000"/>
                </a:solidFill>
              </a:rPr>
              <a:t>ስለምንታይ?</a:t>
            </a:r>
            <a:r>
              <a:rPr lang="en-NO" sz="4000" dirty="0"/>
              <a:t> ምእንቲ</a:t>
            </a:r>
          </a:p>
          <a:p>
            <a:r>
              <a:rPr lang="en-NO" sz="2400" b="1" dirty="0">
                <a:latin typeface="Nyala" panose="02000504070300020003" pitchFamily="2" charset="0"/>
              </a:rPr>
              <a:t>ኽዓግቡ</a:t>
            </a:r>
            <a:r>
              <a:rPr lang="en-NO" sz="2400" dirty="0">
                <a:latin typeface="Nyala" panose="02000504070300020003" pitchFamily="2" charset="0"/>
              </a:rPr>
              <a:t> </a:t>
            </a:r>
            <a:r>
              <a:rPr lang="en-NO" dirty="0">
                <a:latin typeface="Nyala" panose="02000504070300020003" pitchFamily="2" charset="0"/>
              </a:rPr>
              <a:t>( 1፡4)		        </a:t>
            </a:r>
            <a:r>
              <a:rPr lang="en-NO" sz="2400" b="1" dirty="0">
                <a:latin typeface="Nyala" panose="02000504070300020003" pitchFamily="2" charset="0"/>
              </a:rPr>
              <a:t>ምውህሃድ ከምጽኡ </a:t>
            </a:r>
            <a:r>
              <a:rPr lang="en-NO" dirty="0">
                <a:latin typeface="Nyala" panose="02000504070300020003" pitchFamily="2" charset="0"/>
              </a:rPr>
              <a:t>( 1፡3)</a:t>
            </a:r>
            <a:r>
              <a:rPr lang="en-NO" sz="2400" b="1" dirty="0">
                <a:latin typeface="Nyala" panose="02000504070300020003" pitchFamily="2" charset="0"/>
              </a:rPr>
              <a:t> </a:t>
            </a:r>
          </a:p>
          <a:p>
            <a:r>
              <a:rPr lang="en-NO" sz="2400" b="1" dirty="0">
                <a:latin typeface="Nyala" panose="02000504070300020003" pitchFamily="2" charset="0"/>
              </a:rPr>
              <a:t>ሓጥያት ኣልቦ  </a:t>
            </a:r>
            <a:r>
              <a:rPr lang="en-NO" dirty="0">
                <a:latin typeface="Nyala" panose="02000504070300020003" pitchFamily="2" charset="0"/>
              </a:rPr>
              <a:t>(2፡1)       </a:t>
            </a:r>
            <a:r>
              <a:rPr lang="en-NO" sz="2400" b="1" dirty="0">
                <a:latin typeface="Nyala" panose="02000504070300020003" pitchFamily="2" charset="0"/>
              </a:rPr>
              <a:t>ሐጎስ ምእንቲ ከፍርዩ </a:t>
            </a:r>
            <a:r>
              <a:rPr lang="en-NO" dirty="0">
                <a:latin typeface="Nyala" panose="02000504070300020003" pitchFamily="2" charset="0"/>
              </a:rPr>
              <a:t>( 1፡4)</a:t>
            </a:r>
          </a:p>
          <a:p>
            <a:r>
              <a:rPr lang="en-NO" sz="2400" b="1" dirty="0">
                <a:latin typeface="Nyala" panose="02000504070300020003" pitchFamily="2" charset="0"/>
              </a:rPr>
              <a:t>ውሕስነት</a:t>
            </a:r>
            <a:r>
              <a:rPr lang="en-NO" dirty="0">
                <a:latin typeface="Nyala" panose="02000504070300020003" pitchFamily="2" charset="0"/>
              </a:rPr>
              <a:t> ( 2፡26)            </a:t>
            </a:r>
            <a:r>
              <a:rPr lang="en-NO" sz="2400" b="1" dirty="0">
                <a:latin typeface="Nyala" panose="02000504070300020003" pitchFamily="2" charset="0"/>
              </a:rPr>
              <a:t>ቅድስና ንምንጽብራቕ </a:t>
            </a:r>
            <a:r>
              <a:rPr lang="en-NO" dirty="0">
                <a:latin typeface="Nyala" panose="02000504070300020003" pitchFamily="2" charset="0"/>
              </a:rPr>
              <a:t>( 2፡1)</a:t>
            </a:r>
          </a:p>
          <a:p>
            <a:r>
              <a:rPr lang="en-NO" sz="2400" b="1" dirty="0">
                <a:latin typeface="Nyala" panose="02000504070300020003" pitchFamily="2" charset="0"/>
              </a:rPr>
              <a:t>ርግጽ ንምዃን </a:t>
            </a:r>
            <a:r>
              <a:rPr lang="en-NO" dirty="0">
                <a:latin typeface="Nyala" panose="02000504070300020003" pitchFamily="2" charset="0"/>
              </a:rPr>
              <a:t>(5፡13)	</a:t>
            </a:r>
            <a:r>
              <a:rPr lang="en-NO" sz="2400" b="1" dirty="0">
                <a:latin typeface="Nyala" panose="02000504070300020003" pitchFamily="2" charset="0"/>
              </a:rPr>
              <a:t>ንግጉይ ትምህርቲ ክምክቱ </a:t>
            </a:r>
            <a:r>
              <a:rPr lang="en-NO" dirty="0">
                <a:latin typeface="Nyala" panose="02000504070300020003" pitchFamily="2" charset="0"/>
              </a:rPr>
              <a:t>(2፡26)</a:t>
            </a:r>
          </a:p>
          <a:p>
            <a:r>
              <a:rPr lang="en-NO" dirty="0">
                <a:latin typeface="Nyala" panose="02000504070300020003" pitchFamily="2" charset="0"/>
              </a:rPr>
              <a:t>					</a:t>
            </a:r>
            <a:r>
              <a:rPr lang="en-NO" sz="2400" b="1" dirty="0">
                <a:latin typeface="Nyala" panose="02000504070300020003" pitchFamily="2" charset="0"/>
              </a:rPr>
              <a:t>ብተስፋ ንኽመላለሱ </a:t>
            </a:r>
            <a:r>
              <a:rPr lang="en-NO" dirty="0">
                <a:latin typeface="Nyala" panose="02000504070300020003" pitchFamily="2" charset="0"/>
              </a:rPr>
              <a:t>(5፡13)</a:t>
            </a:r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529402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EED9-EF2B-BE4F-94FB-517D08FF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-1550055" y="3124965"/>
            <a:ext cx="4335517" cy="781488"/>
          </a:xfrm>
        </p:spPr>
        <p:txBody>
          <a:bodyPr>
            <a:normAutofit/>
          </a:bodyPr>
          <a:lstStyle/>
          <a:p>
            <a:pPr algn="ctr"/>
            <a:r>
              <a:rPr lang="en-NO" sz="4400" b="1" dirty="0">
                <a:solidFill>
                  <a:schemeClr val="accent1">
                    <a:lumMod val="75000"/>
                  </a:schemeClr>
                </a:solidFill>
                <a:latin typeface="Nyala" panose="02000504070300020003" pitchFamily="2" charset="0"/>
              </a:rPr>
              <a:t>1ይ መልእኽቲ ዮሃንስ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1B707-C91E-FF47-8148-4613829C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46" y="173421"/>
            <a:ext cx="11888753" cy="6684579"/>
          </a:xfrm>
        </p:spPr>
        <p:txBody>
          <a:bodyPr>
            <a:normAutofit/>
          </a:bodyPr>
          <a:lstStyle/>
          <a:p>
            <a:pPr algn="ctr"/>
            <a:endParaRPr lang="en-NO" sz="6000" dirty="0"/>
          </a:p>
          <a:p>
            <a:pPr marL="0" indent="0" algn="ctr">
              <a:buNone/>
            </a:pPr>
            <a:endParaRPr lang="en-NO" sz="1400" dirty="0"/>
          </a:p>
          <a:p>
            <a:pPr marL="0" indent="0" algn="ctr">
              <a:buNone/>
            </a:pPr>
            <a:endParaRPr lang="en-NO" sz="1400" dirty="0"/>
          </a:p>
          <a:p>
            <a:pPr marL="0" indent="0" algn="ctr">
              <a:buNone/>
            </a:pPr>
            <a:endParaRPr lang="en-NO" sz="1400" dirty="0"/>
          </a:p>
          <a:p>
            <a:pPr marL="0" indent="0" algn="ctr">
              <a:buNone/>
            </a:pPr>
            <a:endParaRPr lang="en-NO" sz="1400" dirty="0"/>
          </a:p>
          <a:p>
            <a:pPr marL="0" indent="0" algn="ctr">
              <a:buNone/>
            </a:pPr>
            <a:endParaRPr lang="en-NO" sz="1000" dirty="0"/>
          </a:p>
          <a:p>
            <a:pPr marL="0" indent="0" algn="ctr">
              <a:buNone/>
            </a:pPr>
            <a:endParaRPr lang="en-NO" sz="700" dirty="0"/>
          </a:p>
          <a:p>
            <a:pPr marL="0" indent="0" algn="ctr">
              <a:buNone/>
            </a:pPr>
            <a:endParaRPr lang="en-NO" sz="700" dirty="0"/>
          </a:p>
          <a:p>
            <a:pPr algn="ctr"/>
            <a:r>
              <a:rPr lang="en-NO" sz="4000" dirty="0"/>
              <a:t>እቲ ቃል ነቶም ውሉድ ኣምላኽ</a:t>
            </a:r>
          </a:p>
          <a:p>
            <a:pPr algn="ctr"/>
            <a:r>
              <a:rPr lang="en-NO" sz="4000" dirty="0"/>
              <a:t>እዛ ዓለም ነቶም ውሉድ ድያብሎስ</a:t>
            </a:r>
          </a:p>
          <a:p>
            <a:pPr marL="0" indent="0">
              <a:buNone/>
            </a:pPr>
            <a:r>
              <a:rPr lang="en-NO" sz="4800" dirty="0"/>
              <a:t> </a:t>
            </a:r>
          </a:p>
          <a:p>
            <a:pPr marL="0" indent="0">
              <a:buNone/>
            </a:pPr>
            <a:r>
              <a:rPr lang="en-NO" sz="4800" dirty="0"/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0EB6280-2372-E948-B949-3917635A480D}"/>
              </a:ext>
            </a:extLst>
          </p:cNvPr>
          <p:cNvSpPr/>
          <p:nvPr/>
        </p:nvSpPr>
        <p:spPr>
          <a:xfrm>
            <a:off x="1110929" y="1237886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600" dirty="0">
                <a:solidFill>
                  <a:srgbClr val="FFFF00"/>
                </a:solidFill>
              </a:rPr>
              <a:t>ህይወት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348812F-69FF-7A41-9DC3-9D0DDC2A3496}"/>
              </a:ext>
            </a:extLst>
          </p:cNvPr>
          <p:cNvSpPr/>
          <p:nvPr/>
        </p:nvSpPr>
        <p:spPr>
          <a:xfrm>
            <a:off x="5165254" y="1237886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600" dirty="0">
                <a:solidFill>
                  <a:srgbClr val="FFFF00"/>
                </a:solidFill>
              </a:rPr>
              <a:t>ፍቕሪ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9305FA8-0277-1E43-A5EC-C1C1D0F528D6}"/>
              </a:ext>
            </a:extLst>
          </p:cNvPr>
          <p:cNvSpPr/>
          <p:nvPr/>
        </p:nvSpPr>
        <p:spPr>
          <a:xfrm>
            <a:off x="9797729" y="1237886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600" dirty="0">
                <a:solidFill>
                  <a:srgbClr val="FFFF00"/>
                </a:solidFill>
              </a:rPr>
              <a:t>ብርሃን</a:t>
            </a:r>
          </a:p>
        </p:txBody>
      </p:sp>
      <p:sp>
        <p:nvSpPr>
          <p:cNvPr id="8" name="Notched Right Arrow 7">
            <a:extLst>
              <a:ext uri="{FF2B5EF4-FFF2-40B4-BE49-F238E27FC236}">
                <a16:creationId xmlns:a16="http://schemas.microsoft.com/office/drawing/2014/main" id="{F466ED9D-6966-FF4F-BBA8-D25E88A594A6}"/>
              </a:ext>
            </a:extLst>
          </p:cNvPr>
          <p:cNvSpPr/>
          <p:nvPr/>
        </p:nvSpPr>
        <p:spPr>
          <a:xfrm rot="20069257">
            <a:off x="7242490" y="2373065"/>
            <a:ext cx="3260737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9" name="Notched Right Arrow 8">
            <a:extLst>
              <a:ext uri="{FF2B5EF4-FFF2-40B4-BE49-F238E27FC236}">
                <a16:creationId xmlns:a16="http://schemas.microsoft.com/office/drawing/2014/main" id="{BEFE0D95-255C-F64D-A5A9-6CF7F6491576}"/>
              </a:ext>
            </a:extLst>
          </p:cNvPr>
          <p:cNvSpPr/>
          <p:nvPr/>
        </p:nvSpPr>
        <p:spPr>
          <a:xfrm rot="12644484">
            <a:off x="2370388" y="2339361"/>
            <a:ext cx="2842737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0" name="Notched Right Arrow 9">
            <a:extLst>
              <a:ext uri="{FF2B5EF4-FFF2-40B4-BE49-F238E27FC236}">
                <a16:creationId xmlns:a16="http://schemas.microsoft.com/office/drawing/2014/main" id="{EE9B55C5-B886-4C41-AD15-11F435B2B6BD}"/>
              </a:ext>
            </a:extLst>
          </p:cNvPr>
          <p:cNvSpPr/>
          <p:nvPr/>
        </p:nvSpPr>
        <p:spPr>
          <a:xfrm rot="16200000">
            <a:off x="5434534" y="2369610"/>
            <a:ext cx="1330503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C01ECC8-DDD8-B449-9E95-F22B3E3D7CA4}"/>
              </a:ext>
            </a:extLst>
          </p:cNvPr>
          <p:cNvSpPr/>
          <p:nvPr/>
        </p:nvSpPr>
        <p:spPr>
          <a:xfrm>
            <a:off x="534880" y="5508656"/>
            <a:ext cx="2437540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b="1" dirty="0">
                <a:solidFill>
                  <a:srgbClr val="FFFF00"/>
                </a:solidFill>
                <a:latin typeface="Nyala" panose="02000504070300020003" pitchFamily="2" charset="0"/>
              </a:rPr>
              <a:t>ምፍራስ ሕጊ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CEB62E-0140-704D-97C1-37A13CA8DE7E}"/>
              </a:ext>
            </a:extLst>
          </p:cNvPr>
          <p:cNvSpPr/>
          <p:nvPr/>
        </p:nvSpPr>
        <p:spPr>
          <a:xfrm>
            <a:off x="5125537" y="5788042"/>
            <a:ext cx="1861491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600" dirty="0">
                <a:solidFill>
                  <a:srgbClr val="FFFF00"/>
                </a:solidFill>
              </a:rPr>
              <a:t>ሓሶት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F880A70-0E6A-5749-9F57-FC2232DD2ED6}"/>
              </a:ext>
            </a:extLst>
          </p:cNvPr>
          <p:cNvSpPr/>
          <p:nvPr/>
        </p:nvSpPr>
        <p:spPr>
          <a:xfrm>
            <a:off x="9219578" y="5589096"/>
            <a:ext cx="2589740" cy="860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solidFill>
                  <a:srgbClr val="FFFF00"/>
                </a:solidFill>
                <a:latin typeface="Nyala" panose="02000504070300020003" pitchFamily="2" charset="0"/>
              </a:rPr>
              <a:t>ፍትወት ስጋ</a:t>
            </a:r>
          </a:p>
        </p:txBody>
      </p:sp>
      <p:sp>
        <p:nvSpPr>
          <p:cNvPr id="14" name="Notched Right Arrow 13">
            <a:extLst>
              <a:ext uri="{FF2B5EF4-FFF2-40B4-BE49-F238E27FC236}">
                <a16:creationId xmlns:a16="http://schemas.microsoft.com/office/drawing/2014/main" id="{08880ABF-70F9-4547-BA8F-859C4FC20638}"/>
              </a:ext>
            </a:extLst>
          </p:cNvPr>
          <p:cNvSpPr/>
          <p:nvPr/>
        </p:nvSpPr>
        <p:spPr>
          <a:xfrm rot="8896859">
            <a:off x="2746147" y="4734338"/>
            <a:ext cx="2378337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5" name="Notched Right Arrow 14">
            <a:extLst>
              <a:ext uri="{FF2B5EF4-FFF2-40B4-BE49-F238E27FC236}">
                <a16:creationId xmlns:a16="http://schemas.microsoft.com/office/drawing/2014/main" id="{5DDF3CC5-C5EA-8540-9710-47162E0B0AF8}"/>
              </a:ext>
            </a:extLst>
          </p:cNvPr>
          <p:cNvSpPr/>
          <p:nvPr/>
        </p:nvSpPr>
        <p:spPr>
          <a:xfrm rot="2404002">
            <a:off x="7136555" y="4928165"/>
            <a:ext cx="2378337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6" name="Notched Right Arrow 15">
            <a:extLst>
              <a:ext uri="{FF2B5EF4-FFF2-40B4-BE49-F238E27FC236}">
                <a16:creationId xmlns:a16="http://schemas.microsoft.com/office/drawing/2014/main" id="{81DBAFD5-8956-B14F-8346-CA5B52D91D69}"/>
              </a:ext>
            </a:extLst>
          </p:cNvPr>
          <p:cNvSpPr/>
          <p:nvPr/>
        </p:nvSpPr>
        <p:spPr>
          <a:xfrm rot="5400000">
            <a:off x="5405305" y="4734338"/>
            <a:ext cx="1330503" cy="788276"/>
          </a:xfrm>
          <a:prstGeom prst="notchedRightArrow">
            <a:avLst>
              <a:gd name="adj1" fmla="val 30000"/>
              <a:gd name="adj2" fmla="val 54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528620E8-7657-7B4E-853F-13F3B85D9370}"/>
              </a:ext>
            </a:extLst>
          </p:cNvPr>
          <p:cNvSpPr/>
          <p:nvPr/>
        </p:nvSpPr>
        <p:spPr>
          <a:xfrm>
            <a:off x="1110928" y="149476"/>
            <a:ext cx="2089651" cy="53543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sz="3200" dirty="0">
                <a:solidFill>
                  <a:schemeClr val="accent1">
                    <a:lumMod val="75000"/>
                  </a:schemeClr>
                </a:solidFill>
                <a:latin typeface="Nyala" panose="02000504070300020003" pitchFamily="2" charset="0"/>
              </a:rPr>
              <a:t>1፡1-4/ 5፡1-21</a:t>
            </a: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284C08A1-985A-B64B-8810-72B38C111A64}"/>
              </a:ext>
            </a:extLst>
          </p:cNvPr>
          <p:cNvSpPr/>
          <p:nvPr/>
        </p:nvSpPr>
        <p:spPr>
          <a:xfrm>
            <a:off x="10035748" y="229010"/>
            <a:ext cx="1605617" cy="54222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1">
                    <a:lumMod val="75000"/>
                  </a:schemeClr>
                </a:solidFill>
              </a:rPr>
              <a:t>1፡5 – 2:11</a:t>
            </a: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17940D4B-8B58-9B4E-8E3F-28B9FB861F53}"/>
              </a:ext>
            </a:extLst>
          </p:cNvPr>
          <p:cNvSpPr/>
          <p:nvPr/>
        </p:nvSpPr>
        <p:spPr>
          <a:xfrm>
            <a:off x="5381411" y="178546"/>
            <a:ext cx="1605617" cy="54222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solidFill>
                  <a:schemeClr val="accent1">
                    <a:lumMod val="75000"/>
                  </a:schemeClr>
                </a:solidFill>
              </a:rPr>
              <a:t>3፡11 – 4:21</a:t>
            </a:r>
          </a:p>
        </p:txBody>
      </p:sp>
      <p:sp>
        <p:nvSpPr>
          <p:cNvPr id="20" name="Frame 19">
            <a:extLst>
              <a:ext uri="{FF2B5EF4-FFF2-40B4-BE49-F238E27FC236}">
                <a16:creationId xmlns:a16="http://schemas.microsoft.com/office/drawing/2014/main" id="{458BB07E-ECD3-3F4D-A09A-C5F098C8C26B}"/>
              </a:ext>
            </a:extLst>
          </p:cNvPr>
          <p:cNvSpPr/>
          <p:nvPr/>
        </p:nvSpPr>
        <p:spPr>
          <a:xfrm>
            <a:off x="4459448" y="5396734"/>
            <a:ext cx="3107937" cy="41762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800" b="1" dirty="0">
                <a:solidFill>
                  <a:schemeClr val="accent1">
                    <a:lumMod val="75000"/>
                  </a:schemeClr>
                </a:solidFill>
              </a:rPr>
              <a:t>2፡15 –––– 3:10</a:t>
            </a:r>
          </a:p>
        </p:txBody>
      </p:sp>
      <p:sp>
        <p:nvSpPr>
          <p:cNvPr id="21" name="Bent Up Arrow 20">
            <a:extLst>
              <a:ext uri="{FF2B5EF4-FFF2-40B4-BE49-F238E27FC236}">
                <a16:creationId xmlns:a16="http://schemas.microsoft.com/office/drawing/2014/main" id="{3B05A230-058C-9B47-BF57-0E2FDD09D9B2}"/>
              </a:ext>
            </a:extLst>
          </p:cNvPr>
          <p:cNvSpPr/>
          <p:nvPr/>
        </p:nvSpPr>
        <p:spPr>
          <a:xfrm>
            <a:off x="2191871" y="684913"/>
            <a:ext cx="524674" cy="552973"/>
          </a:xfrm>
          <a:prstGeom prst="bentUpArrow">
            <a:avLst>
              <a:gd name="adj1" fmla="val 19874"/>
              <a:gd name="adj2" fmla="val 1731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Bent Up Arrow 21">
            <a:extLst>
              <a:ext uri="{FF2B5EF4-FFF2-40B4-BE49-F238E27FC236}">
                <a16:creationId xmlns:a16="http://schemas.microsoft.com/office/drawing/2014/main" id="{19148B98-26D0-2A4C-A746-C64D2D79D409}"/>
              </a:ext>
            </a:extLst>
          </p:cNvPr>
          <p:cNvSpPr/>
          <p:nvPr/>
        </p:nvSpPr>
        <p:spPr>
          <a:xfrm>
            <a:off x="6335506" y="684913"/>
            <a:ext cx="524674" cy="552973"/>
          </a:xfrm>
          <a:prstGeom prst="bentUpArrow">
            <a:avLst>
              <a:gd name="adj1" fmla="val 19874"/>
              <a:gd name="adj2" fmla="val 1731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3" name="Bent Up Arrow 22">
            <a:extLst>
              <a:ext uri="{FF2B5EF4-FFF2-40B4-BE49-F238E27FC236}">
                <a16:creationId xmlns:a16="http://schemas.microsoft.com/office/drawing/2014/main" id="{93272D2B-B387-2B48-BC25-0747A8296816}"/>
              </a:ext>
            </a:extLst>
          </p:cNvPr>
          <p:cNvSpPr/>
          <p:nvPr/>
        </p:nvSpPr>
        <p:spPr>
          <a:xfrm>
            <a:off x="10479141" y="684913"/>
            <a:ext cx="524674" cy="552973"/>
          </a:xfrm>
          <a:prstGeom prst="bentUpArrow">
            <a:avLst>
              <a:gd name="adj1" fmla="val 19874"/>
              <a:gd name="adj2" fmla="val 1731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" name="Bent Up Arrow 23">
            <a:extLst>
              <a:ext uri="{FF2B5EF4-FFF2-40B4-BE49-F238E27FC236}">
                <a16:creationId xmlns:a16="http://schemas.microsoft.com/office/drawing/2014/main" id="{86C2AA50-C773-754B-8F03-116984555186}"/>
              </a:ext>
            </a:extLst>
          </p:cNvPr>
          <p:cNvSpPr/>
          <p:nvPr/>
        </p:nvSpPr>
        <p:spPr>
          <a:xfrm rot="3784591">
            <a:off x="3442212" y="5074714"/>
            <a:ext cx="486156" cy="1671542"/>
          </a:xfrm>
          <a:prstGeom prst="bentUpArrow">
            <a:avLst>
              <a:gd name="adj1" fmla="val 2638"/>
              <a:gd name="adj2" fmla="val 40785"/>
              <a:gd name="adj3" fmla="val 26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5" name="Bent Up Arrow 24">
            <a:extLst>
              <a:ext uri="{FF2B5EF4-FFF2-40B4-BE49-F238E27FC236}">
                <a16:creationId xmlns:a16="http://schemas.microsoft.com/office/drawing/2014/main" id="{C8AB6F8E-1851-B840-9CC7-5E69A4DA991F}"/>
              </a:ext>
            </a:extLst>
          </p:cNvPr>
          <p:cNvSpPr/>
          <p:nvPr/>
        </p:nvSpPr>
        <p:spPr>
          <a:xfrm rot="18128977" flipH="1">
            <a:off x="8232839" y="5157755"/>
            <a:ext cx="505305" cy="1863736"/>
          </a:xfrm>
          <a:prstGeom prst="bentUpArrow">
            <a:avLst>
              <a:gd name="adj1" fmla="val 5411"/>
              <a:gd name="adj2" fmla="val 38008"/>
              <a:gd name="adj3" fmla="val 269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6476337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1383</Words>
  <Application>Microsoft Macintosh PowerPoint</Application>
  <PresentationFormat>Widescreen</PresentationFormat>
  <Paragraphs>177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Nyala</vt:lpstr>
      <vt:lpstr>Wingdings</vt:lpstr>
      <vt:lpstr>Wingdings 3</vt:lpstr>
      <vt:lpstr>Wisp</vt:lpstr>
      <vt:lpstr>1ይ መልእኽቲ ዮሃንስ</vt:lpstr>
      <vt:lpstr>1ይ መልእኽቲ ዮሃንስ</vt:lpstr>
      <vt:lpstr>1ይ መልእኽቲ ዮሃንስ</vt:lpstr>
      <vt:lpstr>1ይ    መልእኽቲ  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1ይ መልእኽቲ ዮሃንስ</vt:lpstr>
      <vt:lpstr>2ይን 3ይን  መልእኽቲ ዮሃንስ</vt:lpstr>
      <vt:lpstr>2ይን 3ይን መልእኽቲ ዮሃንስ</vt:lpstr>
      <vt:lpstr>2ይን 3ይን መልእኽቲ ዮሃንስ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1ይ መልእኽቲ ዮሃንስ</dc:title>
  <dc:creator>abel mebrahtu</dc:creator>
  <cp:lastModifiedBy>abel mebrahtu</cp:lastModifiedBy>
  <cp:revision>8</cp:revision>
  <dcterms:created xsi:type="dcterms:W3CDTF">2020-09-07T20:07:01Z</dcterms:created>
  <dcterms:modified xsi:type="dcterms:W3CDTF">2020-09-12T17:10:28Z</dcterms:modified>
</cp:coreProperties>
</file>